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0" r:id="rId1"/>
  </p:sldMasterIdLst>
  <p:notesMasterIdLst>
    <p:notesMasterId r:id="rId43"/>
  </p:notesMasterIdLst>
  <p:sldIdLst>
    <p:sldId id="256" r:id="rId2"/>
    <p:sldId id="315" r:id="rId3"/>
    <p:sldId id="339" r:id="rId4"/>
    <p:sldId id="340" r:id="rId5"/>
    <p:sldId id="260" r:id="rId6"/>
    <p:sldId id="298" r:id="rId7"/>
    <p:sldId id="365" r:id="rId8"/>
    <p:sldId id="366" r:id="rId9"/>
    <p:sldId id="272" r:id="rId10"/>
    <p:sldId id="314" r:id="rId11"/>
    <p:sldId id="355" r:id="rId12"/>
    <p:sldId id="353" r:id="rId13"/>
    <p:sldId id="360" r:id="rId14"/>
    <p:sldId id="362" r:id="rId15"/>
    <p:sldId id="363" r:id="rId16"/>
    <p:sldId id="368" r:id="rId17"/>
    <p:sldId id="364" r:id="rId18"/>
    <p:sldId id="337" r:id="rId19"/>
    <p:sldId id="344" r:id="rId20"/>
    <p:sldId id="341" r:id="rId21"/>
    <p:sldId id="343" r:id="rId22"/>
    <p:sldId id="346" r:id="rId23"/>
    <p:sldId id="345" r:id="rId24"/>
    <p:sldId id="350" r:id="rId25"/>
    <p:sldId id="316" r:id="rId26"/>
    <p:sldId id="352" r:id="rId27"/>
    <p:sldId id="354" r:id="rId28"/>
    <p:sldId id="347" r:id="rId29"/>
    <p:sldId id="348" r:id="rId30"/>
    <p:sldId id="359" r:id="rId31"/>
    <p:sldId id="361" r:id="rId32"/>
    <p:sldId id="333" r:id="rId33"/>
    <p:sldId id="276" r:id="rId34"/>
    <p:sldId id="323" r:id="rId35"/>
    <p:sldId id="312" r:id="rId36"/>
    <p:sldId id="302" r:id="rId37"/>
    <p:sldId id="303" r:id="rId38"/>
    <p:sldId id="356" r:id="rId39"/>
    <p:sldId id="358" r:id="rId40"/>
    <p:sldId id="351" r:id="rId41"/>
    <p:sldId id="349" r:id="rId42"/>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33CCCC"/>
    <a:srgbClr val="FF33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098" y="-564"/>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eaLnBrk="1" hangingPunct="1">
              <a:defRPr sz="1300">
                <a:latin typeface="Arial" charset="0"/>
              </a:defRPr>
            </a:lvl1pPr>
          </a:lstStyle>
          <a:p>
            <a:pPr>
              <a:defRPr/>
            </a:pPr>
            <a:endParaRPr lang="en-US"/>
          </a:p>
        </p:txBody>
      </p:sp>
      <p:sp>
        <p:nvSpPr>
          <p:cNvPr id="43011"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1" hangingPunct="1">
              <a:defRPr sz="1300">
                <a:latin typeface="Arial" charset="0"/>
              </a:defRPr>
            </a:lvl1pPr>
          </a:lstStyle>
          <a:p>
            <a:pPr>
              <a:defRPr/>
            </a:pPr>
            <a:endParaRPr lang="en-US"/>
          </a:p>
        </p:txBody>
      </p:sp>
      <p:sp>
        <p:nvSpPr>
          <p:cNvPr id="3379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43013"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3014"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eaLnBrk="1" hangingPunct="1">
              <a:defRPr sz="1300">
                <a:latin typeface="Arial" charset="0"/>
              </a:defRPr>
            </a:lvl1pPr>
          </a:lstStyle>
          <a:p>
            <a:pPr>
              <a:defRPr/>
            </a:pPr>
            <a:endParaRPr lang="en-US"/>
          </a:p>
        </p:txBody>
      </p:sp>
      <p:sp>
        <p:nvSpPr>
          <p:cNvPr id="43015"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1" hangingPunct="1">
              <a:defRPr sz="1300">
                <a:latin typeface="Arial" charset="0"/>
              </a:defRPr>
            </a:lvl1pPr>
          </a:lstStyle>
          <a:p>
            <a:pPr>
              <a:defRPr/>
            </a:pPr>
            <a:fld id="{8C8D5347-EE0C-4734-83D2-823CB3F48491}" type="slidenum">
              <a:rPr lang="en-US"/>
              <a:pPr>
                <a:defRPr/>
              </a:pPr>
              <a:t>‹#›</a:t>
            </a:fld>
            <a:endParaRPr lang="en-US"/>
          </a:p>
        </p:txBody>
      </p:sp>
    </p:spTree>
    <p:extLst>
      <p:ext uri="{BB962C8B-B14F-4D97-AF65-F5344CB8AC3E}">
        <p14:creationId xmlns:p14="http://schemas.microsoft.com/office/powerpoint/2010/main" val="18505928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9589881-6E51-4FCE-8CC0-93C11A85D971}"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41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endParaRPr lang="en-US" smtClean="0"/>
          </a:p>
        </p:txBody>
      </p:sp>
      <p:sp>
        <p:nvSpPr>
          <p:cNvPr id="151556" name="Slide Number Placeholder 3"/>
          <p:cNvSpPr>
            <a:spLocks noGrp="1"/>
          </p:cNvSpPr>
          <p:nvPr>
            <p:ph type="sldNum" sz="quarter" idx="5"/>
          </p:nvPr>
        </p:nvSpPr>
        <p:spPr/>
        <p:txBody>
          <a:bodyPr/>
          <a:lstStyle/>
          <a:p>
            <a:pPr>
              <a:defRPr/>
            </a:pPr>
            <a:fld id="{7665A44B-2754-440C-BD1C-BBD48EA5736A}" type="slidenum">
              <a:rPr lang="en-US" smtClean="0"/>
              <a:pPr>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D5347-EE0C-4734-83D2-823CB3F48491}"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endParaRPr lang="en-US"/>
          </a:p>
        </p:txBody>
      </p:sp>
      <p:sp>
        <p:nvSpPr>
          <p:cNvPr id="19" name="Footer Placeholder 18"/>
          <p:cNvSpPr>
            <a:spLocks noGrp="1"/>
          </p:cNvSpPr>
          <p:nvPr>
            <p:ph type="ftr" sz="quarter" idx="11"/>
          </p:nvPr>
        </p:nvSpPr>
        <p:spPr/>
        <p:txBody>
          <a:bodyPr/>
          <a:lstStyle/>
          <a:p>
            <a:pPr>
              <a:defRPr/>
            </a:pPr>
            <a:endParaRPr lang="en-US"/>
          </a:p>
        </p:txBody>
      </p:sp>
      <p:sp>
        <p:nvSpPr>
          <p:cNvPr id="27" name="Slide Number Placeholder 26"/>
          <p:cNvSpPr>
            <a:spLocks noGrp="1"/>
          </p:cNvSpPr>
          <p:nvPr>
            <p:ph type="sldNum" sz="quarter" idx="12"/>
          </p:nvPr>
        </p:nvSpPr>
        <p:spPr/>
        <p:txBody>
          <a:bodyPr/>
          <a:lstStyle/>
          <a:p>
            <a:pPr>
              <a:defRPr/>
            </a:pPr>
            <a:fld id="{CA192193-297F-4C04-BC62-24DF4F43E3BD}"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9E12FCE-2F40-4DED-97A7-2ECB03C6BC14}"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DFE891E-36E8-477C-AB56-FEA2D88DA3A5}"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490ED674-47EA-4EB0-922A-850BA4F48BF3}"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EDC06F3-2E2A-43F1-98E1-08DFEE04C42E}"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EDE060A-26CE-4E8E-8A5F-2C052F3379D7}"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FA6B2F5-F847-4669-BF85-7E3855EBC64B}"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44CDCE51-762D-459A-8B3A-120CAEF0D874}"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6859E55-9174-4E6C-92F9-964547E6F628}"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8BD66C53-FB5D-42B0-995B-5B9338932CA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351BD5D-2E41-41ED-8EAE-305C36880A2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077200" y="6356350"/>
            <a:ext cx="609600" cy="365125"/>
          </a:xfrm>
        </p:spPr>
        <p:txBody>
          <a:bodyPr/>
          <a:lstStyle/>
          <a:p>
            <a:pPr>
              <a:defRPr/>
            </a:pPr>
            <a:fld id="{A709E5E0-CA2F-4802-9A78-B1EBC750ED71}" type="slidenum">
              <a:rPr lang="en-US" smtClean="0"/>
              <a:pPr>
                <a:defRPr/>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18F9620E-7D3C-4010-BCE5-D64779AC2D98}" type="slidenum">
              <a:rPr lang="en-US" smtClean="0"/>
              <a:pPr>
                <a:defRPr/>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pic>
        <p:nvPicPr>
          <p:cNvPr id="14" name="Picture 16" descr="C4G_art25_embossed"/>
          <p:cNvPicPr>
            <a:picLocks noChangeAspect="1" noChangeArrowheads="1"/>
          </p:cNvPicPr>
          <p:nvPr userDrawn="1"/>
        </p:nvPicPr>
        <p:blipFill>
          <a:blip r:embed="rId14" cstate="print"/>
          <a:srcRect/>
          <a:stretch>
            <a:fillRect/>
          </a:stretch>
        </p:blipFill>
        <p:spPr bwMode="auto">
          <a:xfrm>
            <a:off x="152400" y="152400"/>
            <a:ext cx="1079500" cy="968375"/>
          </a:xfrm>
          <a:prstGeom prst="rect">
            <a:avLst/>
          </a:prstGeom>
          <a:noFill/>
          <a:ln w="9525">
            <a:noFill/>
            <a:miter lim="800000"/>
            <a:headEnd/>
            <a:tailEnd/>
          </a:ln>
        </p:spPr>
      </p:pic>
      <p:sp>
        <p:nvSpPr>
          <p:cNvPr id="15" name="Text Box 17"/>
          <p:cNvSpPr txBox="1">
            <a:spLocks noChangeArrowheads="1"/>
          </p:cNvSpPr>
          <p:nvPr userDrawn="1"/>
        </p:nvSpPr>
        <p:spPr bwMode="auto">
          <a:xfrm>
            <a:off x="228600" y="1066800"/>
            <a:ext cx="931863" cy="549275"/>
          </a:xfrm>
          <a:prstGeom prst="rect">
            <a:avLst/>
          </a:prstGeom>
          <a:noFill/>
          <a:ln w="9525">
            <a:noFill/>
            <a:miter lim="800000"/>
            <a:headEnd/>
            <a:tailEnd/>
          </a:ln>
          <a:effectLst/>
        </p:spPr>
        <p:txBody>
          <a:bodyPr wrap="none">
            <a:spAutoFit/>
          </a:bodyPr>
          <a:lstStyle/>
          <a:p>
            <a:pPr algn="ctr" eaLnBrk="0" hangingPunct="0">
              <a:defRPr/>
            </a:pPr>
            <a:r>
              <a:rPr lang="en-US" sz="1000">
                <a:solidFill>
                  <a:schemeClr val="hlink"/>
                </a:solidFill>
                <a:effectLst>
                  <a:outerShdw blurRad="38100" dist="38100" dir="2700000" algn="tl">
                    <a:srgbClr val="000000"/>
                  </a:outerShdw>
                </a:effectLst>
                <a:latin typeface="Copperplate Gothic Bold" pitchFamily="34" charset="0"/>
              </a:rPr>
              <a:t>Louisiana</a:t>
            </a:r>
          </a:p>
          <a:p>
            <a:pPr algn="ctr" eaLnBrk="0" hangingPunct="0">
              <a:defRPr/>
            </a:pPr>
            <a:r>
              <a:rPr lang="en-US" sz="1000">
                <a:solidFill>
                  <a:schemeClr val="hlink"/>
                </a:solidFill>
                <a:effectLst>
                  <a:outerShdw blurRad="38100" dist="38100" dir="2700000" algn="tl">
                    <a:srgbClr val="000000"/>
                  </a:outerShdw>
                </a:effectLst>
                <a:latin typeface="Copperplate Gothic Bold" pitchFamily="34" charset="0"/>
              </a:rPr>
              <a:t>State </a:t>
            </a:r>
          </a:p>
          <a:p>
            <a:pPr algn="ctr" eaLnBrk="0" hangingPunct="0">
              <a:defRPr/>
            </a:pPr>
            <a:r>
              <a:rPr lang="en-US" sz="1000">
                <a:solidFill>
                  <a:schemeClr val="hlink"/>
                </a:solidFill>
                <a:effectLst>
                  <a:outerShdw blurRad="38100" dist="38100" dir="2700000" algn="tl">
                    <a:srgbClr val="000000"/>
                  </a:outerShdw>
                </a:effectLst>
                <a:latin typeface="Copperplate Gothic Bold" pitchFamily="34" charset="0"/>
              </a:rPr>
              <a:t>University</a:t>
            </a:r>
          </a:p>
        </p:txBody>
      </p:sp>
    </p:spTree>
  </p:cSld>
  <p:clrMap bg1="dk1" tx1="lt1" bg2="dk2" tx2="lt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ngs.noaa/CORS"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2716" y="1905000"/>
            <a:ext cx="8763000" cy="1392198"/>
          </a:xfrm>
        </p:spPr>
        <p:txBody>
          <a:bodyPr>
            <a:noAutofit/>
          </a:bodyPr>
          <a:lstStyle/>
          <a:p>
            <a:pPr algn="ctr">
              <a:defRPr/>
            </a:pPr>
            <a:r>
              <a:rPr lang="en-US" sz="6000" b="0" dirty="0" smtClean="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“Why elevation is our salvation from inundation”</a:t>
            </a:r>
            <a:endParaRPr lang="en-US" sz="6600" b="0" i="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4" name="Text Box 6"/>
          <p:cNvSpPr txBox="1">
            <a:spLocks noChangeArrowheads="1"/>
          </p:cNvSpPr>
          <p:nvPr/>
        </p:nvSpPr>
        <p:spPr bwMode="auto">
          <a:xfrm>
            <a:off x="228600" y="5181600"/>
            <a:ext cx="3589434" cy="1569656"/>
          </a:xfrm>
          <a:prstGeom prst="rect">
            <a:avLst/>
          </a:prstGeom>
          <a:solidFill>
            <a:schemeClr val="bg1"/>
          </a:solidFill>
          <a:ln w="9525">
            <a:noFill/>
            <a:miter lim="800000"/>
            <a:headEnd/>
            <a:tailEnd/>
          </a:ln>
          <a:effectLst/>
        </p:spPr>
        <p:txBody>
          <a:bodyPr wrap="none" lIns="91435" tIns="45718" rIns="91435" bIns="45718">
            <a:spAutoFit/>
          </a:bodyPr>
          <a:lstStyle/>
          <a:p>
            <a:pPr eaLnBrk="0" hangingPunct="0"/>
            <a:r>
              <a:rPr lang="en-US" sz="2400" b="1" dirty="0">
                <a:solidFill>
                  <a:srgbClr val="33CCCC"/>
                </a:solidFill>
                <a:effectLst>
                  <a:outerShdw blurRad="38100" dist="38100" dir="2700000" algn="tl">
                    <a:srgbClr val="000000"/>
                  </a:outerShdw>
                </a:effectLst>
                <a:latin typeface="Times New Roman" pitchFamily="18" charset="0"/>
                <a:cs typeface="Times New Roman" pitchFamily="18" charset="0"/>
              </a:rPr>
              <a:t>Roy K. Dokka, Ph.D. </a:t>
            </a:r>
          </a:p>
          <a:p>
            <a:pPr eaLnBrk="0" hangingPunct="0"/>
            <a:r>
              <a:rPr lang="en-US" b="1" i="1" dirty="0">
                <a:effectLst>
                  <a:outerShdw blurRad="38100" dist="38100" dir="2700000" algn="tl">
                    <a:srgbClr val="000000"/>
                  </a:outerShdw>
                </a:effectLst>
                <a:latin typeface="Times New Roman" pitchFamily="18" charset="0"/>
                <a:cs typeface="Times New Roman" pitchFamily="18" charset="0"/>
              </a:rPr>
              <a:t>Center for </a:t>
            </a:r>
            <a:r>
              <a:rPr lang="en-US" b="1" i="1" dirty="0" err="1">
                <a:effectLst>
                  <a:outerShdw blurRad="38100" dist="38100" dir="2700000" algn="tl">
                    <a:srgbClr val="000000"/>
                  </a:outerShdw>
                </a:effectLst>
                <a:latin typeface="Times New Roman" pitchFamily="18" charset="0"/>
                <a:cs typeface="Times New Roman" pitchFamily="18" charset="0"/>
              </a:rPr>
              <a:t>GeoInformatics</a:t>
            </a:r>
            <a:r>
              <a:rPr lang="en-US" b="1" i="1" dirty="0">
                <a:effectLst>
                  <a:outerShdw blurRad="38100" dist="38100" dir="2700000" algn="tl">
                    <a:srgbClr val="000000"/>
                  </a:outerShdw>
                </a:effectLst>
                <a:latin typeface="Times New Roman" pitchFamily="18" charset="0"/>
                <a:cs typeface="Times New Roman" pitchFamily="18" charset="0"/>
              </a:rPr>
              <a:t> and </a:t>
            </a:r>
          </a:p>
          <a:p>
            <a:pPr eaLnBrk="0" hangingPunct="0"/>
            <a:r>
              <a:rPr lang="en-US" b="1" i="1" dirty="0">
                <a:effectLst>
                  <a:outerShdw blurRad="38100" dist="38100" dir="2700000" algn="tl">
                    <a:srgbClr val="000000"/>
                  </a:outerShdw>
                </a:effectLst>
                <a:latin typeface="Times New Roman" pitchFamily="18" charset="0"/>
                <a:cs typeface="Times New Roman" pitchFamily="18" charset="0"/>
              </a:rPr>
              <a:t>Louisiana Spatial Reference Center</a:t>
            </a:r>
          </a:p>
          <a:p>
            <a:pPr eaLnBrk="0" hangingPunct="0"/>
            <a:r>
              <a:rPr lang="en-US" b="1" i="1" dirty="0">
                <a:effectLst>
                  <a:outerShdw blurRad="38100" dist="38100" dir="2700000" algn="tl">
                    <a:srgbClr val="000000"/>
                  </a:outerShdw>
                </a:effectLst>
                <a:latin typeface="Times New Roman" pitchFamily="18" charset="0"/>
                <a:cs typeface="Times New Roman" pitchFamily="18" charset="0"/>
              </a:rPr>
              <a:t>Louisiana State University, </a:t>
            </a:r>
          </a:p>
          <a:p>
            <a:pPr eaLnBrk="0" hangingPunct="0"/>
            <a:r>
              <a:rPr lang="en-US" b="1" i="1" dirty="0">
                <a:effectLst>
                  <a:outerShdw blurRad="38100" dist="38100" dir="2700000" algn="tl">
                    <a:srgbClr val="000000"/>
                  </a:outerShdw>
                </a:effectLst>
                <a:latin typeface="Times New Roman" pitchFamily="18" charset="0"/>
                <a:cs typeface="Times New Roman" pitchFamily="18" charset="0"/>
              </a:rPr>
              <a:t>Baton Rouge, LA 70803</a:t>
            </a:r>
          </a:p>
        </p:txBody>
      </p:sp>
      <p:pic>
        <p:nvPicPr>
          <p:cNvPr id="4100" name="Picture 9" descr="LSRC_logo_official150"/>
          <p:cNvPicPr>
            <a:picLocks noChangeAspect="1" noChangeArrowheads="1"/>
          </p:cNvPicPr>
          <p:nvPr/>
        </p:nvPicPr>
        <p:blipFill>
          <a:blip r:embed="rId3" cstate="print"/>
          <a:srcRect/>
          <a:stretch>
            <a:fillRect/>
          </a:stretch>
        </p:blipFill>
        <p:spPr bwMode="auto">
          <a:xfrm>
            <a:off x="7239000" y="5486400"/>
            <a:ext cx="1676400" cy="908050"/>
          </a:xfrm>
          <a:prstGeom prst="rect">
            <a:avLst/>
          </a:prstGeom>
          <a:noFill/>
          <a:ln w="9525">
            <a:noFill/>
            <a:miter lim="800000"/>
            <a:headEnd/>
            <a:tailEnd/>
          </a:ln>
        </p:spPr>
      </p:pic>
      <p:pic>
        <p:nvPicPr>
          <p:cNvPr id="4101" name="Picture 10" descr="C4G_art25_embossed"/>
          <p:cNvPicPr>
            <a:picLocks noChangeAspect="1" noChangeArrowheads="1"/>
          </p:cNvPicPr>
          <p:nvPr/>
        </p:nvPicPr>
        <p:blipFill>
          <a:blip r:embed="rId4" cstate="print"/>
          <a:srcRect/>
          <a:stretch>
            <a:fillRect/>
          </a:stretch>
        </p:blipFill>
        <p:spPr bwMode="auto">
          <a:xfrm>
            <a:off x="152400" y="152400"/>
            <a:ext cx="1079500" cy="968375"/>
          </a:xfrm>
          <a:prstGeom prst="rect">
            <a:avLst/>
          </a:prstGeom>
          <a:noFill/>
          <a:ln w="9525">
            <a:noFill/>
            <a:miter lim="800000"/>
            <a:headEnd/>
            <a:tailEnd/>
          </a:ln>
        </p:spPr>
      </p:pic>
      <p:sp>
        <p:nvSpPr>
          <p:cNvPr id="2060" name="Text Box 12"/>
          <p:cNvSpPr txBox="1">
            <a:spLocks noChangeArrowheads="1"/>
          </p:cNvSpPr>
          <p:nvPr/>
        </p:nvSpPr>
        <p:spPr bwMode="auto">
          <a:xfrm>
            <a:off x="331291" y="1066800"/>
            <a:ext cx="726481" cy="553998"/>
          </a:xfrm>
          <a:prstGeom prst="rect">
            <a:avLst/>
          </a:prstGeom>
          <a:noFill/>
          <a:ln w="9525">
            <a:noFill/>
            <a:miter lim="800000"/>
            <a:headEnd/>
            <a:tailEnd/>
          </a:ln>
          <a:effectLst/>
        </p:spPr>
        <p:txBody>
          <a:bodyPr wrap="none">
            <a:spAutoFit/>
          </a:bodyPr>
          <a:lstStyle/>
          <a:p>
            <a:pPr algn="ctr" eaLnBrk="0" hangingPunct="0">
              <a:defRPr/>
            </a:pPr>
            <a:r>
              <a:rPr lang="en-US" sz="1000">
                <a:solidFill>
                  <a:schemeClr val="hlink"/>
                </a:solidFill>
                <a:effectLst>
                  <a:outerShdw blurRad="38100" dist="38100" dir="2700000" algn="tl">
                    <a:srgbClr val="000000"/>
                  </a:outerShdw>
                </a:effectLst>
                <a:latin typeface="Times New Roman" pitchFamily="18" charset="0"/>
                <a:cs typeface="Times New Roman" pitchFamily="18" charset="0"/>
              </a:rPr>
              <a:t>Louisiana</a:t>
            </a:r>
          </a:p>
          <a:p>
            <a:pPr algn="ctr" eaLnBrk="0" hangingPunct="0">
              <a:defRPr/>
            </a:pPr>
            <a:r>
              <a:rPr lang="en-US" sz="1000">
                <a:solidFill>
                  <a:schemeClr val="hlink"/>
                </a:solidFill>
                <a:effectLst>
                  <a:outerShdw blurRad="38100" dist="38100" dir="2700000" algn="tl">
                    <a:srgbClr val="000000"/>
                  </a:outerShdw>
                </a:effectLst>
                <a:latin typeface="Times New Roman" pitchFamily="18" charset="0"/>
                <a:cs typeface="Times New Roman" pitchFamily="18" charset="0"/>
              </a:rPr>
              <a:t>State </a:t>
            </a:r>
          </a:p>
          <a:p>
            <a:pPr algn="ctr" eaLnBrk="0" hangingPunct="0">
              <a:defRPr/>
            </a:pPr>
            <a:r>
              <a:rPr lang="en-US" sz="1000">
                <a:solidFill>
                  <a:schemeClr val="hlink"/>
                </a:solidFill>
                <a:effectLst>
                  <a:outerShdw blurRad="38100" dist="38100" dir="2700000" algn="tl">
                    <a:srgbClr val="000000"/>
                  </a:outerShdw>
                </a:effectLst>
                <a:latin typeface="Times New Roman" pitchFamily="18" charset="0"/>
                <a:cs typeface="Times New Roman" pitchFamily="18" charset="0"/>
              </a:rPr>
              <a:t>University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Vehicle RTK"/>
          <p:cNvPicPr>
            <a:picLocks noChangeAspect="1" noChangeArrowheads="1"/>
          </p:cNvPicPr>
          <p:nvPr/>
        </p:nvPicPr>
        <p:blipFill>
          <a:blip r:embed="rId3" cstate="print"/>
          <a:srcRect/>
          <a:stretch>
            <a:fillRect/>
          </a:stretch>
        </p:blipFill>
        <p:spPr bwMode="auto">
          <a:xfrm>
            <a:off x="5181600" y="152400"/>
            <a:ext cx="3733800" cy="2536825"/>
          </a:xfrm>
          <a:prstGeom prst="rect">
            <a:avLst/>
          </a:prstGeom>
          <a:noFill/>
          <a:ln w="9525">
            <a:noFill/>
            <a:miter lim="800000"/>
            <a:headEnd/>
            <a:tailEnd/>
          </a:ln>
        </p:spPr>
      </p:pic>
      <p:pic>
        <p:nvPicPr>
          <p:cNvPr id="15363" name="Picture 5" descr="RTK with wheel"/>
          <p:cNvPicPr>
            <a:picLocks noChangeAspect="1" noChangeArrowheads="1"/>
          </p:cNvPicPr>
          <p:nvPr/>
        </p:nvPicPr>
        <p:blipFill>
          <a:blip r:embed="rId4" cstate="print"/>
          <a:srcRect/>
          <a:stretch>
            <a:fillRect/>
          </a:stretch>
        </p:blipFill>
        <p:spPr bwMode="auto">
          <a:xfrm>
            <a:off x="6172200" y="3505200"/>
            <a:ext cx="2819400" cy="2563813"/>
          </a:xfrm>
          <a:prstGeom prst="rect">
            <a:avLst/>
          </a:prstGeom>
          <a:noFill/>
          <a:ln w="9525">
            <a:noFill/>
            <a:miter lim="800000"/>
            <a:headEnd/>
            <a:tailEnd/>
          </a:ln>
        </p:spPr>
      </p:pic>
      <p:pic>
        <p:nvPicPr>
          <p:cNvPr id="15364" name="Picture 6" descr="Control point RTK"/>
          <p:cNvPicPr>
            <a:picLocks noChangeAspect="1" noChangeArrowheads="1"/>
          </p:cNvPicPr>
          <p:nvPr/>
        </p:nvPicPr>
        <p:blipFill>
          <a:blip r:embed="rId5" cstate="print"/>
          <a:srcRect/>
          <a:stretch>
            <a:fillRect/>
          </a:stretch>
        </p:blipFill>
        <p:spPr bwMode="auto">
          <a:xfrm>
            <a:off x="76200" y="1892300"/>
            <a:ext cx="3571875" cy="4965700"/>
          </a:xfrm>
          <a:prstGeom prst="rect">
            <a:avLst/>
          </a:prstGeom>
          <a:noFill/>
          <a:ln w="9525">
            <a:noFill/>
            <a:miter lim="800000"/>
            <a:headEnd/>
            <a:tailEnd/>
          </a:ln>
        </p:spPr>
      </p:pic>
      <p:pic>
        <p:nvPicPr>
          <p:cNvPr id="15365" name="Picture 7" descr="Data Collector and phone"/>
          <p:cNvPicPr>
            <a:picLocks noChangeAspect="1" noChangeArrowheads="1"/>
          </p:cNvPicPr>
          <p:nvPr/>
        </p:nvPicPr>
        <p:blipFill>
          <a:blip r:embed="rId6" cstate="print"/>
          <a:srcRect/>
          <a:stretch>
            <a:fillRect/>
          </a:stretch>
        </p:blipFill>
        <p:spPr bwMode="auto">
          <a:xfrm>
            <a:off x="3810000" y="2743200"/>
            <a:ext cx="2200275" cy="1916113"/>
          </a:xfrm>
          <a:prstGeom prst="rect">
            <a:avLst/>
          </a:prstGeom>
          <a:noFill/>
          <a:ln w="9525">
            <a:noFill/>
            <a:miter lim="800000"/>
            <a:headEnd/>
            <a:tailEnd/>
          </a:ln>
        </p:spPr>
      </p:pic>
      <p:sp>
        <p:nvSpPr>
          <p:cNvPr id="74760" name="Text Box 8"/>
          <p:cNvSpPr txBox="1">
            <a:spLocks noChangeArrowheads="1"/>
          </p:cNvSpPr>
          <p:nvPr/>
        </p:nvSpPr>
        <p:spPr bwMode="auto">
          <a:xfrm>
            <a:off x="1295400" y="152400"/>
            <a:ext cx="4578350" cy="830263"/>
          </a:xfrm>
          <a:prstGeom prst="rect">
            <a:avLst/>
          </a:prstGeom>
          <a:noFill/>
          <a:ln w="9525">
            <a:noFill/>
            <a:miter lim="800000"/>
            <a:headEnd/>
            <a:tailEnd/>
          </a:ln>
          <a:effectLst/>
        </p:spPr>
        <p:txBody>
          <a:bodyPr wrap="none">
            <a:spAutoFit/>
          </a:bodyPr>
          <a:lstStyle/>
          <a:p>
            <a:pPr eaLnBrk="0" hangingPunct="0">
              <a:defRPr/>
            </a:pPr>
            <a:r>
              <a:rPr lang="en-US" sz="2400" b="1" dirty="0">
                <a:solidFill>
                  <a:schemeClr val="hlink"/>
                </a:solidFill>
                <a:effectLst>
                  <a:outerShdw blurRad="38100" dist="38100" dir="2700000" algn="tl">
                    <a:srgbClr val="000000"/>
                  </a:outerShdw>
                </a:effectLst>
              </a:rPr>
              <a:t>RTN Real-Time Network</a:t>
            </a:r>
          </a:p>
          <a:p>
            <a:pPr eaLnBrk="0" hangingPunct="0">
              <a:defRPr/>
            </a:pPr>
            <a:r>
              <a:rPr lang="en-US" sz="2400" b="1" dirty="0">
                <a:solidFill>
                  <a:schemeClr val="hlink"/>
                </a:solidFill>
                <a:effectLst>
                  <a:outerShdw blurRad="38100" dist="38100" dir="2700000" algn="tl">
                    <a:srgbClr val="000000"/>
                  </a:outerShdw>
                </a:effectLst>
              </a:rPr>
              <a:t>Based on VRS technology</a:t>
            </a:r>
          </a:p>
        </p:txBody>
      </p:sp>
      <p:sp>
        <p:nvSpPr>
          <p:cNvPr id="74761" name="Text Box 9"/>
          <p:cNvSpPr txBox="1">
            <a:spLocks noChangeArrowheads="1"/>
          </p:cNvSpPr>
          <p:nvPr/>
        </p:nvSpPr>
        <p:spPr bwMode="auto">
          <a:xfrm>
            <a:off x="1600200" y="1066800"/>
            <a:ext cx="3194050" cy="641350"/>
          </a:xfrm>
          <a:prstGeom prst="rect">
            <a:avLst/>
          </a:prstGeom>
          <a:noFill/>
          <a:ln w="9525">
            <a:noFill/>
            <a:miter lim="800000"/>
            <a:headEnd/>
            <a:tailEnd/>
          </a:ln>
          <a:effectLst/>
        </p:spPr>
        <p:txBody>
          <a:bodyPr wrap="none">
            <a:spAutoFit/>
          </a:bodyPr>
          <a:lstStyle/>
          <a:p>
            <a:pPr eaLnBrk="0" hangingPunct="0">
              <a:defRPr/>
            </a:pPr>
            <a:r>
              <a:rPr lang="en-US" b="1" i="1" dirty="0">
                <a:effectLst>
                  <a:outerShdw blurRad="38100" dist="38100" dir="2700000" algn="tl">
                    <a:srgbClr val="000000"/>
                  </a:outerShdw>
                </a:effectLst>
              </a:rPr>
              <a:t>“Positioning anywhere,</a:t>
            </a:r>
          </a:p>
          <a:p>
            <a:pPr eaLnBrk="0" hangingPunct="0">
              <a:defRPr/>
            </a:pPr>
            <a:r>
              <a:rPr lang="en-US" b="1" i="1" dirty="0">
                <a:effectLst>
                  <a:outerShdw blurRad="38100" dist="38100" dir="2700000" algn="tl">
                    <a:srgbClr val="000000"/>
                  </a:outerShdw>
                </a:effectLst>
              </a:rPr>
              <a:t>	any time”</a:t>
            </a:r>
          </a:p>
        </p:txBody>
      </p:sp>
      <p:sp>
        <p:nvSpPr>
          <p:cNvPr id="74762" name="Text Box 10"/>
          <p:cNvSpPr txBox="1">
            <a:spLocks noChangeArrowheads="1"/>
          </p:cNvSpPr>
          <p:nvPr/>
        </p:nvSpPr>
        <p:spPr bwMode="auto">
          <a:xfrm>
            <a:off x="3810000" y="4648200"/>
            <a:ext cx="2173288" cy="1190625"/>
          </a:xfrm>
          <a:prstGeom prst="rect">
            <a:avLst/>
          </a:prstGeom>
          <a:noFill/>
          <a:ln w="9525">
            <a:noFill/>
            <a:miter lim="800000"/>
            <a:headEnd/>
            <a:tailEnd/>
          </a:ln>
          <a:effectLst/>
        </p:spPr>
        <p:txBody>
          <a:bodyPr wrap="none">
            <a:spAutoFit/>
          </a:bodyPr>
          <a:lstStyle/>
          <a:p>
            <a:pPr eaLnBrk="0" hangingPunct="0"/>
            <a:r>
              <a:rPr lang="en-US">
                <a:effectLst>
                  <a:outerShdw blurRad="38100" dist="38100" dir="2700000" algn="tl">
                    <a:srgbClr val="000000"/>
                  </a:outerShdw>
                </a:effectLst>
              </a:rPr>
              <a:t>Cellular device to</a:t>
            </a:r>
          </a:p>
          <a:p>
            <a:pPr eaLnBrk="0" hangingPunct="0"/>
            <a:r>
              <a:rPr lang="en-US">
                <a:effectLst>
                  <a:outerShdw blurRad="38100" dist="38100" dir="2700000" algn="tl">
                    <a:srgbClr val="000000"/>
                  </a:outerShdw>
                </a:effectLst>
              </a:rPr>
              <a:t>connect user to</a:t>
            </a:r>
          </a:p>
          <a:p>
            <a:pPr eaLnBrk="0" hangingPunct="0"/>
            <a:r>
              <a:rPr lang="en-US">
                <a:effectLst>
                  <a:outerShdw blurRad="38100" dist="38100" dir="2700000" algn="tl">
                    <a:srgbClr val="000000"/>
                  </a:outerShdw>
                </a:effectLst>
              </a:rPr>
              <a:t>Internet and LSU</a:t>
            </a:r>
          </a:p>
          <a:p>
            <a:pPr eaLnBrk="0" hangingPunct="0"/>
            <a:r>
              <a:rPr lang="en-US">
                <a:effectLst>
                  <a:outerShdw blurRad="38100" dist="38100" dir="2700000" algn="tl">
                    <a:srgbClr val="000000"/>
                  </a:outerShdw>
                </a:effectLst>
              </a:rPr>
              <a:t>GULFNet RTN</a:t>
            </a:r>
          </a:p>
        </p:txBody>
      </p:sp>
      <p:sp>
        <p:nvSpPr>
          <p:cNvPr id="74763" name="Text Box 11"/>
          <p:cNvSpPr txBox="1">
            <a:spLocks noChangeArrowheads="1"/>
          </p:cNvSpPr>
          <p:nvPr/>
        </p:nvSpPr>
        <p:spPr bwMode="auto">
          <a:xfrm>
            <a:off x="6324600" y="2743200"/>
            <a:ext cx="2346325" cy="641350"/>
          </a:xfrm>
          <a:prstGeom prst="rect">
            <a:avLst/>
          </a:prstGeom>
          <a:noFill/>
          <a:ln w="9525">
            <a:noFill/>
            <a:miter lim="800000"/>
            <a:headEnd/>
            <a:tailEnd/>
          </a:ln>
          <a:effectLst/>
        </p:spPr>
        <p:txBody>
          <a:bodyPr wrap="none">
            <a:spAutoFit/>
          </a:bodyPr>
          <a:lstStyle/>
          <a:p>
            <a:pPr algn="ctr" eaLnBrk="0" hangingPunct="0">
              <a:defRPr/>
            </a:pPr>
            <a:r>
              <a:rPr lang="en-US" b="1" i="1">
                <a:effectLst>
                  <a:outerShdw blurRad="38100" dist="38100" dir="2700000" algn="tl">
                    <a:srgbClr val="000000"/>
                  </a:outerShdw>
                </a:effectLst>
              </a:rPr>
              <a:t>Kinematic mode:</a:t>
            </a:r>
          </a:p>
          <a:p>
            <a:pPr algn="ctr" eaLnBrk="0" hangingPunct="0">
              <a:defRPr/>
            </a:pPr>
            <a:r>
              <a:rPr lang="en-US" b="1" i="1" u="sng">
                <a:effectLst>
                  <a:outerShdw blurRad="38100" dist="38100" dir="2700000" algn="tl">
                    <a:srgbClr val="000000"/>
                  </a:outerShdw>
                </a:effectLst>
              </a:rPr>
              <a:t>+</a:t>
            </a:r>
            <a:r>
              <a:rPr lang="en-US" b="1" i="1">
                <a:effectLst>
                  <a:outerShdw blurRad="38100" dist="38100" dir="2700000" algn="tl">
                    <a:srgbClr val="000000"/>
                  </a:outerShdw>
                </a:effectLst>
              </a:rPr>
              <a:t> 0.3 ft (1 sec.)</a:t>
            </a:r>
          </a:p>
        </p:txBody>
      </p:sp>
      <p:sp>
        <p:nvSpPr>
          <p:cNvPr id="74765" name="Text Box 13"/>
          <p:cNvSpPr txBox="1">
            <a:spLocks noChangeArrowheads="1"/>
          </p:cNvSpPr>
          <p:nvPr/>
        </p:nvSpPr>
        <p:spPr bwMode="auto">
          <a:xfrm>
            <a:off x="989013" y="1905000"/>
            <a:ext cx="2360612" cy="641350"/>
          </a:xfrm>
          <a:prstGeom prst="rect">
            <a:avLst/>
          </a:prstGeom>
          <a:noFill/>
          <a:ln w="9525">
            <a:noFill/>
            <a:miter lim="800000"/>
            <a:headEnd/>
            <a:tailEnd/>
          </a:ln>
          <a:effectLst/>
        </p:spPr>
        <p:txBody>
          <a:bodyPr wrap="none">
            <a:spAutoFit/>
          </a:bodyPr>
          <a:lstStyle/>
          <a:p>
            <a:pPr algn="ctr" eaLnBrk="0" hangingPunct="0">
              <a:defRPr/>
            </a:pPr>
            <a:r>
              <a:rPr lang="en-US" b="1" i="1">
                <a:solidFill>
                  <a:srgbClr val="FF3300"/>
                </a:solidFill>
                <a:effectLst>
                  <a:outerShdw blurRad="38100" dist="38100" dir="2700000" algn="tl">
                    <a:srgbClr val="000000"/>
                  </a:outerShdw>
                </a:effectLst>
              </a:rPr>
              <a:t>Relative vertical:</a:t>
            </a:r>
          </a:p>
          <a:p>
            <a:pPr algn="ctr" eaLnBrk="0" hangingPunct="0">
              <a:defRPr/>
            </a:pPr>
            <a:r>
              <a:rPr lang="en-US" b="1" i="1" u="sng">
                <a:solidFill>
                  <a:srgbClr val="FF3300"/>
                </a:solidFill>
                <a:effectLst>
                  <a:outerShdw blurRad="38100" dist="38100" dir="2700000" algn="tl">
                    <a:srgbClr val="000000"/>
                  </a:outerShdw>
                </a:effectLst>
              </a:rPr>
              <a:t>+</a:t>
            </a:r>
            <a:r>
              <a:rPr lang="en-US" b="1" i="1">
                <a:solidFill>
                  <a:srgbClr val="FF3300"/>
                </a:solidFill>
                <a:effectLst>
                  <a:outerShdw blurRad="38100" dist="38100" dir="2700000" algn="tl">
                    <a:srgbClr val="000000"/>
                  </a:outerShdw>
                </a:effectLst>
              </a:rPr>
              <a:t> 2 cm (3 min.)</a:t>
            </a:r>
          </a:p>
        </p:txBody>
      </p:sp>
      <p:sp>
        <p:nvSpPr>
          <p:cNvPr id="15373" name="Text Box 13"/>
          <p:cNvSpPr txBox="1">
            <a:spLocks noChangeArrowheads="1"/>
          </p:cNvSpPr>
          <p:nvPr/>
        </p:nvSpPr>
        <p:spPr bwMode="auto">
          <a:xfrm>
            <a:off x="3616325" y="6096000"/>
            <a:ext cx="5527675" cy="641350"/>
          </a:xfrm>
          <a:prstGeom prst="rect">
            <a:avLst/>
          </a:prstGeom>
          <a:noFill/>
          <a:ln w="9525">
            <a:noFill/>
            <a:miter lim="800000"/>
            <a:headEnd/>
            <a:tailEnd/>
          </a:ln>
          <a:effectLst/>
        </p:spPr>
        <p:txBody>
          <a:bodyPr wrap="none">
            <a:spAutoFit/>
          </a:bodyPr>
          <a:lstStyle/>
          <a:p>
            <a:r>
              <a:rPr lang="en-US">
                <a:solidFill>
                  <a:srgbClr val="33CCCC"/>
                </a:solidFill>
                <a:effectLst>
                  <a:outerShdw blurRad="38100" dist="38100" dir="2700000" algn="tl">
                    <a:srgbClr val="000000"/>
                  </a:outerShdw>
                </a:effectLst>
              </a:rPr>
              <a:t>Native output in “CORS 2002” but can easily</a:t>
            </a:r>
          </a:p>
          <a:p>
            <a:r>
              <a:rPr lang="en-US">
                <a:solidFill>
                  <a:srgbClr val="33CCCC"/>
                </a:solidFill>
                <a:effectLst>
                  <a:outerShdw blurRad="38100" dist="38100" dir="2700000" algn="tl">
                    <a:srgbClr val="000000"/>
                  </a:outerShdw>
                </a:effectLst>
              </a:rPr>
              <a:t>be put in 2004.65 context through calibration.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7631651" cy="1143000"/>
          </a:xfrm>
        </p:spPr>
        <p:txBody>
          <a:bodyPr>
            <a:noAutofit/>
          </a:bodyPr>
          <a:lstStyle/>
          <a:p>
            <a:pPr algn="ctr"/>
            <a:r>
              <a:rPr lang="en-US" sz="3600" b="1"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ADCIRC models need real </a:t>
            </a:r>
            <a:r>
              <a:rPr lang="en-US" sz="3600" b="1"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weir elevations </a:t>
            </a:r>
            <a:r>
              <a:rPr lang="en-US" sz="3600" b="1"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to be realistic</a:t>
            </a:r>
            <a:endParaRPr lang="en-US" sz="3600" b="1" dirty="0">
              <a:solidFill>
                <a:srgbClr val="00B0F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Picture 3" descr="Patterson.jpg"/>
          <p:cNvPicPr>
            <a:picLocks noChangeAspect="1"/>
          </p:cNvPicPr>
          <p:nvPr/>
        </p:nvPicPr>
        <p:blipFill>
          <a:blip r:embed="rId3" cstate="print"/>
          <a:stretch>
            <a:fillRect/>
          </a:stretch>
        </p:blipFill>
        <p:spPr>
          <a:xfrm>
            <a:off x="-2743200" y="1295400"/>
            <a:ext cx="11913361" cy="5562600"/>
          </a:xfrm>
          <a:prstGeom prst="rect">
            <a:avLst/>
          </a:prstGeom>
        </p:spPr>
      </p:pic>
      <p:pic>
        <p:nvPicPr>
          <p:cNvPr id="7" name="Picture 6" descr="Patterson levee.jpg"/>
          <p:cNvPicPr>
            <a:picLocks noChangeAspect="1"/>
          </p:cNvPicPr>
          <p:nvPr/>
        </p:nvPicPr>
        <p:blipFill>
          <a:blip r:embed="rId4" cstate="print"/>
          <a:stretch>
            <a:fillRect/>
          </a:stretch>
        </p:blipFill>
        <p:spPr>
          <a:xfrm>
            <a:off x="-2819400" y="1295400"/>
            <a:ext cx="11913361" cy="5562600"/>
          </a:xfrm>
          <a:prstGeom prst="rect">
            <a:avLst/>
          </a:prstGeom>
        </p:spPr>
      </p:pic>
      <p:pic>
        <p:nvPicPr>
          <p:cNvPr id="5" name="Picture 4" descr="Patterson grid.jpg"/>
          <p:cNvPicPr>
            <a:picLocks noChangeAspect="1"/>
          </p:cNvPicPr>
          <p:nvPr/>
        </p:nvPicPr>
        <p:blipFill>
          <a:blip r:embed="rId5" cstate="print"/>
          <a:stretch>
            <a:fillRect/>
          </a:stretch>
        </p:blipFill>
        <p:spPr>
          <a:xfrm>
            <a:off x="-2769361" y="1295400"/>
            <a:ext cx="11913361" cy="5562600"/>
          </a:xfrm>
          <a:prstGeom prst="rect">
            <a:avLst/>
          </a:prstGeom>
        </p:spPr>
      </p:pic>
      <p:grpSp>
        <p:nvGrpSpPr>
          <p:cNvPr id="12" name="Group 11"/>
          <p:cNvGrpSpPr/>
          <p:nvPr/>
        </p:nvGrpSpPr>
        <p:grpSpPr>
          <a:xfrm>
            <a:off x="4953000" y="3352800"/>
            <a:ext cx="3951323" cy="1200329"/>
            <a:chOff x="4953000" y="3352800"/>
            <a:chExt cx="3951323" cy="1200329"/>
          </a:xfrm>
        </p:grpSpPr>
        <p:sp>
          <p:nvSpPr>
            <p:cNvPr id="6" name="TextBox 5"/>
            <p:cNvSpPr txBox="1"/>
            <p:nvPr/>
          </p:nvSpPr>
          <p:spPr>
            <a:xfrm>
              <a:off x="5486400" y="3352800"/>
              <a:ext cx="3417923" cy="1200329"/>
            </a:xfrm>
            <a:prstGeom prst="rect">
              <a:avLst/>
            </a:prstGeom>
            <a:noFill/>
          </p:spPr>
          <p:txBody>
            <a:bodyPr wrap="none" rtlCol="0">
              <a:spAutoFit/>
            </a:bodyPr>
            <a:lstStyle/>
            <a:p>
              <a:r>
                <a:rPr lang="en-US" sz="2400" b="1" dirty="0" smtClean="0">
                  <a:effectLst>
                    <a:outerShdw blurRad="38100" dist="38100" dir="2700000" algn="tl">
                      <a:srgbClr val="000000">
                        <a:alpha val="43137"/>
                      </a:srgbClr>
                    </a:outerShdw>
                  </a:effectLst>
                </a:rPr>
                <a:t>FEMA says this is </a:t>
              </a:r>
            </a:p>
            <a:p>
              <a:r>
                <a:rPr lang="en-US" sz="2400" b="1" dirty="0" smtClean="0">
                  <a:effectLst>
                    <a:outerShdw blurRad="38100" dist="38100" dir="2700000" algn="tl">
                      <a:srgbClr val="000000">
                        <a:alpha val="43137"/>
                      </a:srgbClr>
                    </a:outerShdw>
                  </a:effectLst>
                </a:rPr>
                <a:t>where the levee is</a:t>
              </a:r>
            </a:p>
            <a:p>
              <a:r>
                <a:rPr lang="en-US" sz="2400" b="1" dirty="0" smtClean="0">
                  <a:effectLst>
                    <a:outerShdw blurRad="38100" dist="38100" dir="2700000" algn="tl">
                      <a:srgbClr val="000000">
                        <a:alpha val="43137"/>
                      </a:srgbClr>
                    </a:outerShdw>
                  </a:effectLst>
                </a:rPr>
                <a:t>and how high it is.</a:t>
              </a:r>
              <a:endParaRPr lang="en-US" sz="2400" b="1" dirty="0">
                <a:effectLst>
                  <a:outerShdw blurRad="38100" dist="38100" dir="2700000" algn="tl">
                    <a:srgbClr val="000000">
                      <a:alpha val="43137"/>
                    </a:srgbClr>
                  </a:outerShdw>
                </a:effectLst>
              </a:endParaRPr>
            </a:p>
          </p:txBody>
        </p:sp>
        <p:sp>
          <p:nvSpPr>
            <p:cNvPr id="9" name="Left Arrow 8"/>
            <p:cNvSpPr/>
            <p:nvPr/>
          </p:nvSpPr>
          <p:spPr>
            <a:xfrm>
              <a:off x="4953000" y="3810000"/>
              <a:ext cx="533400" cy="304800"/>
            </a:xfrm>
            <a:prstGeom prst="lef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4284883" y="3794321"/>
            <a:ext cx="4718368" cy="2054208"/>
            <a:chOff x="4284883" y="3794321"/>
            <a:chExt cx="4718368" cy="2054208"/>
          </a:xfrm>
        </p:grpSpPr>
        <p:sp>
          <p:nvSpPr>
            <p:cNvPr id="8" name="TextBox 7"/>
            <p:cNvSpPr txBox="1"/>
            <p:nvPr/>
          </p:nvSpPr>
          <p:spPr>
            <a:xfrm>
              <a:off x="4876800" y="4648200"/>
              <a:ext cx="4126451" cy="1200329"/>
            </a:xfrm>
            <a:prstGeom prst="rect">
              <a:avLst/>
            </a:prstGeom>
            <a:noFill/>
          </p:spPr>
          <p:txBody>
            <a:bodyPr wrap="none" rtlCol="0">
              <a:spAutoFit/>
            </a:bodyPr>
            <a:lstStyle/>
            <a:p>
              <a:r>
                <a:rPr lang="en-US" sz="2400" b="1" dirty="0" smtClean="0">
                  <a:solidFill>
                    <a:srgbClr val="FFC000"/>
                  </a:solidFill>
                  <a:effectLst>
                    <a:outerShdw blurRad="38100" dist="38100" dir="2700000" algn="tl">
                      <a:srgbClr val="000000">
                        <a:alpha val="43137"/>
                      </a:srgbClr>
                    </a:outerShdw>
                  </a:effectLst>
                </a:rPr>
                <a:t>Here is where it really </a:t>
              </a:r>
            </a:p>
            <a:p>
              <a:r>
                <a:rPr lang="en-US" sz="2400" b="1" dirty="0" smtClean="0">
                  <a:solidFill>
                    <a:srgbClr val="FFC000"/>
                  </a:solidFill>
                  <a:effectLst>
                    <a:outerShdw blurRad="38100" dist="38100" dir="2700000" algn="tl">
                      <a:srgbClr val="000000">
                        <a:alpha val="43137"/>
                      </a:srgbClr>
                    </a:outerShdw>
                  </a:effectLst>
                </a:rPr>
                <a:t>is and what its actual </a:t>
              </a:r>
            </a:p>
            <a:p>
              <a:r>
                <a:rPr lang="en-US" sz="2400" b="1" dirty="0" smtClean="0">
                  <a:solidFill>
                    <a:srgbClr val="FFC000"/>
                  </a:solidFill>
                  <a:effectLst>
                    <a:outerShdw blurRad="38100" dist="38100" dir="2700000" algn="tl">
                      <a:srgbClr val="000000">
                        <a:alpha val="43137"/>
                      </a:srgbClr>
                    </a:outerShdw>
                  </a:effectLst>
                </a:rPr>
                <a:t>height is.</a:t>
              </a:r>
              <a:endParaRPr lang="en-US" sz="2400" b="1" dirty="0">
                <a:solidFill>
                  <a:srgbClr val="FFC000"/>
                </a:solidFill>
                <a:effectLst>
                  <a:outerShdw blurRad="38100" dist="38100" dir="2700000" algn="tl">
                    <a:srgbClr val="000000">
                      <a:alpha val="43137"/>
                    </a:srgbClr>
                  </a:outerShdw>
                </a:effectLst>
              </a:endParaRPr>
            </a:p>
          </p:txBody>
        </p:sp>
        <p:sp>
          <p:nvSpPr>
            <p:cNvPr id="10" name="Left Arrow 9"/>
            <p:cNvSpPr/>
            <p:nvPr/>
          </p:nvSpPr>
          <p:spPr>
            <a:xfrm rot="3600000">
              <a:off x="3751483" y="4327721"/>
              <a:ext cx="1371600" cy="304800"/>
            </a:xfrm>
            <a:prstGeom prst="lef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4495800" y="6182380"/>
            <a:ext cx="4865434" cy="523220"/>
          </a:xfrm>
          <a:prstGeom prst="rect">
            <a:avLst/>
          </a:prstGeom>
          <a:noFill/>
        </p:spPr>
        <p:txBody>
          <a:bodyPr wrap="none" rtlCol="0">
            <a:spAutoFit/>
          </a:bodyPr>
          <a:lstStyle/>
          <a:p>
            <a:r>
              <a:rPr lang="en-US" sz="2800" b="1" i="1" dirty="0" smtClean="0">
                <a:solidFill>
                  <a:srgbClr val="FF3399"/>
                </a:solidFill>
                <a:effectLst>
                  <a:outerShdw blurRad="38100" dist="38100" dir="2700000" algn="tl">
                    <a:srgbClr val="000000">
                      <a:alpha val="43137"/>
                    </a:srgbClr>
                  </a:outerShdw>
                </a:effectLst>
              </a:rPr>
              <a:t>FEMA is off by 16 feet!!</a:t>
            </a:r>
            <a:endParaRPr lang="en-US" sz="2800" b="1" i="1" dirty="0">
              <a:solidFill>
                <a:srgbClr val="FF3399"/>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71600" y="152400"/>
            <a:ext cx="7620000" cy="830997"/>
          </a:xfrm>
          <a:prstGeom prst="rect">
            <a:avLst/>
          </a:prstGeom>
          <a:noFill/>
        </p:spPr>
        <p:txBody>
          <a:bodyPr wrap="square" rtlCol="0">
            <a:spAutoFit/>
          </a:bodyPr>
          <a:lstStyle/>
          <a:p>
            <a:r>
              <a:rPr lang="en-US" sz="2400" b="1" dirty="0" smtClean="0">
                <a:solidFill>
                  <a:srgbClr val="00B0F0"/>
                </a:solidFill>
              </a:rPr>
              <a:t>Flood maps did </a:t>
            </a:r>
            <a:r>
              <a:rPr lang="en-US" sz="2400" b="1" dirty="0" smtClean="0">
                <a:solidFill>
                  <a:srgbClr val="00B0F0"/>
                </a:solidFill>
              </a:rPr>
              <a:t>not capture important details needed for modeling in Cameron</a:t>
            </a:r>
            <a:endParaRPr lang="en-US" sz="2400" b="1" dirty="0">
              <a:solidFill>
                <a:srgbClr val="00B0F0"/>
              </a:solidFill>
            </a:endParaRPr>
          </a:p>
        </p:txBody>
      </p:sp>
      <p:pic>
        <p:nvPicPr>
          <p:cNvPr id="7" name="Picture 6" descr="Cameron Whafis vs real elevations2.jpg"/>
          <p:cNvPicPr>
            <a:picLocks noChangeAspect="1"/>
          </p:cNvPicPr>
          <p:nvPr/>
        </p:nvPicPr>
        <p:blipFill>
          <a:blip r:embed="rId3" cstate="print"/>
          <a:stretch>
            <a:fillRect/>
          </a:stretch>
        </p:blipFill>
        <p:spPr>
          <a:xfrm>
            <a:off x="228600" y="1143000"/>
            <a:ext cx="8534400" cy="552225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on_Old and New Lidar.jpg"/>
          <p:cNvPicPr>
            <a:picLocks noChangeAspect="1"/>
          </p:cNvPicPr>
          <p:nvPr/>
        </p:nvPicPr>
        <p:blipFill>
          <a:blip r:embed="rId3" cstate="print"/>
          <a:stretch>
            <a:fillRect/>
          </a:stretch>
        </p:blipFill>
        <p:spPr>
          <a:xfrm>
            <a:off x="3657600" y="228600"/>
            <a:ext cx="5181600" cy="6357257"/>
          </a:xfrm>
          <a:prstGeom prst="rect">
            <a:avLst/>
          </a:prstGeom>
        </p:spPr>
      </p:pic>
      <p:sp>
        <p:nvSpPr>
          <p:cNvPr id="3" name="TextBox 2"/>
          <p:cNvSpPr txBox="1"/>
          <p:nvPr/>
        </p:nvSpPr>
        <p:spPr>
          <a:xfrm>
            <a:off x="152400" y="1886634"/>
            <a:ext cx="3352800" cy="1477328"/>
          </a:xfrm>
          <a:prstGeom prst="rect">
            <a:avLst/>
          </a:prstGeom>
          <a:noFill/>
        </p:spPr>
        <p:txBody>
          <a:bodyPr wrap="square" rtlCol="0">
            <a:spAutoFit/>
          </a:bodyPr>
          <a:lstStyle/>
          <a:p>
            <a:r>
              <a:rPr lang="en-US" dirty="0" smtClean="0"/>
              <a:t>Bottom Line: </a:t>
            </a:r>
          </a:p>
          <a:p>
            <a:r>
              <a:rPr lang="en-US" dirty="0" smtClean="0"/>
              <a:t>Cameron Parish is higher and more “rough” than FEMA thought. Result: an adjustment of flood maps.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L17544ratesmap.jpg"/>
          <p:cNvPicPr>
            <a:picLocks noChangeAspect="1"/>
          </p:cNvPicPr>
          <p:nvPr/>
        </p:nvPicPr>
        <p:blipFill>
          <a:blip r:embed="rId3" cstate="print"/>
          <a:srcRect/>
          <a:stretch>
            <a:fillRect/>
          </a:stretch>
        </p:blipFill>
        <p:spPr bwMode="auto">
          <a:xfrm>
            <a:off x="125016" y="1232298"/>
            <a:ext cx="8894133" cy="5518547"/>
          </a:xfrm>
          <a:prstGeom prst="rect">
            <a:avLst/>
          </a:prstGeom>
          <a:noFill/>
          <a:ln w="9525">
            <a:noFill/>
            <a:miter lim="800000"/>
            <a:headEnd/>
            <a:tailEnd/>
          </a:ln>
        </p:spPr>
      </p:pic>
      <p:pic>
        <p:nvPicPr>
          <p:cNvPr id="15363" name="Picture 2" descr="MrHood.bmp"/>
          <p:cNvPicPr>
            <a:picLocks noChangeAspect="1"/>
          </p:cNvPicPr>
          <p:nvPr/>
        </p:nvPicPr>
        <p:blipFill>
          <a:blip r:embed="rId4" cstate="print"/>
          <a:srcRect/>
          <a:stretch>
            <a:fillRect/>
          </a:stretch>
        </p:blipFill>
        <p:spPr bwMode="auto">
          <a:xfrm>
            <a:off x="125016" y="1232298"/>
            <a:ext cx="8894824" cy="5518547"/>
          </a:xfrm>
          <a:prstGeom prst="rect">
            <a:avLst/>
          </a:prstGeom>
          <a:noFill/>
          <a:ln w="9525">
            <a:noFill/>
            <a:miter lim="800000"/>
            <a:headEnd/>
            <a:tailEnd/>
          </a:ln>
        </p:spPr>
      </p:pic>
      <p:sp>
        <p:nvSpPr>
          <p:cNvPr id="5" name="TextBox 4"/>
          <p:cNvSpPr txBox="1"/>
          <p:nvPr/>
        </p:nvSpPr>
        <p:spPr>
          <a:xfrm>
            <a:off x="1250156" y="6375798"/>
            <a:ext cx="987439" cy="280359"/>
          </a:xfrm>
          <a:prstGeom prst="rect">
            <a:avLst/>
          </a:prstGeom>
          <a:noFill/>
        </p:spPr>
        <p:txBody>
          <a:bodyPr wrap="none" lIns="64288" tIns="32144" rIns="64288" bIns="32144" rtlCol="0">
            <a:spAutoFit/>
          </a:bodyPr>
          <a:lstStyle/>
          <a:p>
            <a:r>
              <a:rPr lang="en-US" sz="1400" dirty="0">
                <a:solidFill>
                  <a:srgbClr val="C00000"/>
                </a:solidFill>
              </a:rPr>
              <a:t>NGS data</a:t>
            </a:r>
          </a:p>
        </p:txBody>
      </p:sp>
      <p:sp>
        <p:nvSpPr>
          <p:cNvPr id="6" name="TextBox 5"/>
          <p:cNvSpPr txBox="1"/>
          <p:nvPr/>
        </p:nvSpPr>
        <p:spPr>
          <a:xfrm>
            <a:off x="1743875" y="38100"/>
            <a:ext cx="6149430" cy="1261880"/>
          </a:xfrm>
          <a:prstGeom prst="rect">
            <a:avLst/>
          </a:prstGeom>
          <a:noFill/>
        </p:spPr>
        <p:txBody>
          <a:bodyPr wrap="none" lIns="91435" tIns="45718" rIns="91435" bIns="45718" rtlCol="0">
            <a:spAutoFit/>
          </a:bodyPr>
          <a:lstStyle/>
          <a:p>
            <a:pPr algn="ctr"/>
            <a:r>
              <a:rPr lang="en-US" sz="3800" dirty="0" smtClean="0">
                <a:solidFill>
                  <a:srgbClr val="00FFFF"/>
                </a:solidFill>
                <a:effectLst>
                  <a:outerShdw blurRad="38100" dist="38100" dir="2700000" algn="tl">
                    <a:srgbClr val="000000">
                      <a:alpha val="43137"/>
                    </a:srgbClr>
                  </a:outerShdw>
                </a:effectLst>
                <a:latin typeface="Times New Roman" pitchFamily="18" charset="0"/>
                <a:cs typeface="Times New Roman" pitchFamily="18" charset="0"/>
              </a:rPr>
              <a:t>Analysis of Geodetic </a:t>
            </a:r>
            <a:r>
              <a:rPr lang="en-US" sz="3800" dirty="0">
                <a:solidFill>
                  <a:srgbClr val="00FFFF"/>
                </a:solidFill>
                <a:effectLst>
                  <a:outerShdw blurRad="38100" dist="38100" dir="2700000" algn="tl">
                    <a:srgbClr val="000000">
                      <a:alpha val="43137"/>
                    </a:srgbClr>
                  </a:outerShdw>
                </a:effectLst>
                <a:latin typeface="Times New Roman" pitchFamily="18" charset="0"/>
                <a:cs typeface="Times New Roman" pitchFamily="18" charset="0"/>
              </a:rPr>
              <a:t>Leveling</a:t>
            </a:r>
          </a:p>
          <a:p>
            <a:pPr algn="ctr"/>
            <a:r>
              <a:rPr lang="en-US" sz="3800" dirty="0">
                <a:solidFill>
                  <a:srgbClr val="00FFFF"/>
                </a:solidFill>
                <a:effectLst>
                  <a:outerShdw blurRad="38100" dist="38100" dir="2700000" algn="tl">
                    <a:srgbClr val="000000">
                      <a:alpha val="43137"/>
                    </a:srgbClr>
                  </a:outerShdw>
                </a:effectLst>
                <a:latin typeface="Times New Roman" pitchFamily="18" charset="0"/>
                <a:cs typeface="Times New Roman" pitchFamily="18" charset="0"/>
              </a:rPr>
              <a:t>Southeast Texas 1918-1987</a:t>
            </a:r>
          </a:p>
        </p:txBody>
      </p:sp>
      <p:sp>
        <p:nvSpPr>
          <p:cNvPr id="7" name="TextBox 6"/>
          <p:cNvSpPr txBox="1"/>
          <p:nvPr/>
        </p:nvSpPr>
        <p:spPr>
          <a:xfrm>
            <a:off x="232172" y="6054329"/>
            <a:ext cx="1596215" cy="324608"/>
          </a:xfrm>
          <a:prstGeom prst="rect">
            <a:avLst/>
          </a:prstGeom>
          <a:noFill/>
        </p:spPr>
        <p:txBody>
          <a:bodyPr wrap="none" lIns="64291" tIns="32146" rIns="64291" bIns="32146" rtlCol="0">
            <a:spAutoFit/>
          </a:bodyPr>
          <a:lstStyle/>
          <a:p>
            <a:r>
              <a:rPr lang="en-US" sz="1700" dirty="0">
                <a:solidFill>
                  <a:srgbClr val="C00000"/>
                </a:solidFill>
                <a:latin typeface="Times New Roman" pitchFamily="18" charset="0"/>
                <a:cs typeface="Times New Roman" pitchFamily="18" charset="0"/>
              </a:rPr>
              <a:t>K. Shinkle, 2005</a:t>
            </a:r>
          </a:p>
        </p:txBody>
      </p:sp>
    </p:spTree>
    <p:extLst>
      <p:ext uri="{BB962C8B-B14F-4D97-AF65-F5344CB8AC3E}">
        <p14:creationId xmlns:p14="http://schemas.microsoft.com/office/powerpoint/2010/main" val="243968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5362"/>
                                        </p:tgtEl>
                                      </p:cBhvr>
                                    </p:animEffect>
                                    <p:set>
                                      <p:cBhvr>
                                        <p:cTn id="7" dur="1" fill="hold">
                                          <p:stCondLst>
                                            <p:cond delay="1999"/>
                                          </p:stCondLst>
                                        </p:cTn>
                                        <p:tgtEl>
                                          <p:spTgt spid="1536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5363"/>
                                        </p:tgtEl>
                                        <p:attrNameLst>
                                          <p:attrName>style.visibility</p:attrName>
                                        </p:attrNameLst>
                                      </p:cBhvr>
                                      <p:to>
                                        <p:strVal val="visible"/>
                                      </p:to>
                                    </p:set>
                                    <p:animEffect transition="in" filter="fade">
                                      <p:cBhvr>
                                        <p:cTn id="10" dur="2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17544ratesmap.jpg"/>
          <p:cNvPicPr>
            <a:picLocks noChangeAspect="1"/>
          </p:cNvPicPr>
          <p:nvPr/>
        </p:nvPicPr>
        <p:blipFill>
          <a:blip r:embed="rId3" cstate="print"/>
          <a:stretch>
            <a:fillRect/>
          </a:stretch>
        </p:blipFill>
        <p:spPr>
          <a:xfrm>
            <a:off x="0" y="1184260"/>
            <a:ext cx="9144000" cy="5673740"/>
          </a:xfrm>
          <a:prstGeom prst="rect">
            <a:avLst/>
          </a:prstGeom>
        </p:spPr>
      </p:pic>
    </p:spTree>
    <p:extLst>
      <p:ext uri="{BB962C8B-B14F-4D97-AF65-F5344CB8AC3E}">
        <p14:creationId xmlns:p14="http://schemas.microsoft.com/office/powerpoint/2010/main" val="21418099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effersonCounty2.jpg"/>
          <p:cNvPicPr>
            <a:picLocks noChangeAspect="1"/>
          </p:cNvPicPr>
          <p:nvPr/>
        </p:nvPicPr>
        <p:blipFill>
          <a:blip r:embed="rId3" cstate="print"/>
          <a:stretch>
            <a:fillRect/>
          </a:stretch>
        </p:blipFill>
        <p:spPr>
          <a:xfrm>
            <a:off x="-551329" y="-609600"/>
            <a:ext cx="9695329" cy="7491845"/>
          </a:xfrm>
          <a:prstGeom prst="rect">
            <a:avLst/>
          </a:prstGeom>
        </p:spPr>
      </p:pic>
      <p:sp>
        <p:nvSpPr>
          <p:cNvPr id="5" name="TextBox 4"/>
          <p:cNvSpPr txBox="1"/>
          <p:nvPr/>
        </p:nvSpPr>
        <p:spPr>
          <a:xfrm>
            <a:off x="1687213" y="2514600"/>
            <a:ext cx="3831626" cy="3293209"/>
          </a:xfrm>
          <a:prstGeom prst="rect">
            <a:avLst/>
          </a:prstGeom>
          <a:solidFill>
            <a:schemeClr val="tx1"/>
          </a:solidFill>
        </p:spPr>
        <p:txBody>
          <a:bodyPr wrap="none" rtlCol="0">
            <a:spAutoFit/>
          </a:bodyPr>
          <a:lstStyle/>
          <a:p>
            <a:r>
              <a:rPr lang="en-US" sz="4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Beaumont, TX</a:t>
            </a:r>
          </a:p>
          <a:p>
            <a:r>
              <a:rPr lang="en-US" sz="4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I-10 </a:t>
            </a:r>
            <a:r>
              <a:rPr lang="en-US" sz="4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at US 90 </a:t>
            </a:r>
          </a:p>
          <a:p>
            <a:endPar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lvl="1"/>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FEMA </a:t>
            </a:r>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weirs (green</a:t>
            </a:r>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a:t>
            </a:r>
          </a:p>
          <a:p>
            <a:endPar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Gulfnet</a:t>
            </a:r>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RTN </a:t>
            </a:r>
            <a:r>
              <a:rPr lang="en-US" sz="28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(black) </a:t>
            </a:r>
            <a:endParaRPr lang="en-US" sz="280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TextBox 5"/>
          <p:cNvSpPr txBox="1"/>
          <p:nvPr/>
        </p:nvSpPr>
        <p:spPr>
          <a:xfrm>
            <a:off x="2514600" y="838200"/>
            <a:ext cx="1534394" cy="584775"/>
          </a:xfrm>
          <a:prstGeom prst="rect">
            <a:avLst/>
          </a:prstGeom>
          <a:noFill/>
        </p:spPr>
        <p:txBody>
          <a:bodyPr wrap="none" rtlCol="0">
            <a:spAutoFit/>
          </a:bodyPr>
          <a:lstStyle/>
          <a:p>
            <a:r>
              <a:rPr lang="en-US" sz="3200" b="1" i="1" dirty="0" smtClean="0">
                <a:solidFill>
                  <a:schemeClr val="bg2"/>
                </a:solidFill>
                <a:effectLst>
                  <a:outerShdw blurRad="38100" dist="38100" dir="2700000" algn="tl">
                    <a:srgbClr val="000000">
                      <a:alpha val="43137"/>
                    </a:srgbClr>
                  </a:outerShdw>
                </a:effectLst>
              </a:rPr>
              <a:t>US 90</a:t>
            </a:r>
            <a:endParaRPr lang="en-US" sz="3200" b="1" i="1" dirty="0">
              <a:solidFill>
                <a:schemeClr val="bg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04977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rrowheads="1"/>
          </p:cNvSpPr>
          <p:nvPr>
            <p:ph type="title"/>
          </p:nvPr>
        </p:nvSpPr>
        <p:spPr>
          <a:xfrm>
            <a:off x="1295400" y="152400"/>
            <a:ext cx="7620000" cy="1143000"/>
          </a:xfrm>
        </p:spPr>
        <p:txBody>
          <a:bodyPr>
            <a:normAutofit/>
          </a:bodyPr>
          <a:lstStyle/>
          <a:p>
            <a:pPr algn="ctr" eaLnBrk="1" hangingPunct="1">
              <a:defRPr/>
            </a:pPr>
            <a:r>
              <a:rPr lang="en-US" sz="4400" dirty="0" smtClean="0">
                <a:solidFill>
                  <a:schemeClr val="tx1"/>
                </a:solidFill>
                <a:latin typeface="Times New Roman" pitchFamily="18" charset="0"/>
                <a:cs typeface="Times New Roman" pitchFamily="18" charset="0"/>
              </a:rPr>
              <a:t>Take-</a:t>
            </a:r>
            <a:r>
              <a:rPr lang="en-US" sz="4400" dirty="0" err="1" smtClean="0">
                <a:solidFill>
                  <a:schemeClr val="tx1"/>
                </a:solidFill>
                <a:latin typeface="Times New Roman" pitchFamily="18" charset="0"/>
                <a:cs typeface="Times New Roman" pitchFamily="18" charset="0"/>
              </a:rPr>
              <a:t>aways</a:t>
            </a:r>
            <a:endParaRPr lang="en-US" sz="4400" dirty="0">
              <a:solidFill>
                <a:schemeClr val="tx1"/>
              </a:solidFill>
              <a:latin typeface="Times New Roman" pitchFamily="18" charset="0"/>
              <a:cs typeface="Times New Roman" pitchFamily="18" charset="0"/>
            </a:endParaRPr>
          </a:p>
        </p:txBody>
      </p:sp>
      <p:sp>
        <p:nvSpPr>
          <p:cNvPr id="75779" name="Rectangle 3"/>
          <p:cNvSpPr>
            <a:spLocks noGrp="1" noChangeArrowheads="1"/>
          </p:cNvSpPr>
          <p:nvPr>
            <p:ph idx="1"/>
          </p:nvPr>
        </p:nvSpPr>
        <p:spPr>
          <a:xfrm>
            <a:off x="457200" y="1600200"/>
            <a:ext cx="8382000" cy="5029200"/>
          </a:xfrm>
        </p:spPr>
        <p:txBody>
          <a:bodyPr>
            <a:normAutofit/>
          </a:bodyPr>
          <a:lstStyle/>
          <a:p>
            <a:pPr eaLnBrk="1" hangingPunct="1">
              <a:defRPr/>
            </a:pPr>
            <a:r>
              <a:rPr lang="en-US" sz="2400" dirty="0">
                <a:latin typeface="Times New Roman" pitchFamily="18" charset="0"/>
              </a:rPr>
              <a:t>C</a:t>
            </a:r>
            <a:r>
              <a:rPr lang="en-US" sz="2400" dirty="0" smtClean="0">
                <a:latin typeface="Times New Roman" pitchFamily="18" charset="0"/>
              </a:rPr>
              <a:t>oastal engineering design, hazard mitigation, planning, depend on accurate land elevation and bathymetry.</a:t>
            </a:r>
          </a:p>
          <a:p>
            <a:pPr>
              <a:defRPr/>
            </a:pPr>
            <a:r>
              <a:rPr lang="en-US" sz="2400" dirty="0" smtClean="0">
                <a:latin typeface="Times New Roman" pitchFamily="18" charset="0"/>
              </a:rPr>
              <a:t>Subsidence has destroyed vertical control from Pensacola to Corpus Christi. </a:t>
            </a:r>
          </a:p>
          <a:p>
            <a:pPr>
              <a:defRPr/>
            </a:pPr>
            <a:r>
              <a:rPr lang="en-US" sz="2400" dirty="0" smtClean="0">
                <a:latin typeface="Times New Roman" pitchFamily="18" charset="0"/>
              </a:rPr>
              <a:t>The lack of vertical control has lead to compromised LiDAR, leading to unrealistic surge models, FEMA flood maps that do not accurately portray risk, misguided coastal planning policy, and ultimately to an unsustainable coast. </a:t>
            </a:r>
          </a:p>
          <a:p>
            <a:pPr>
              <a:defRPr/>
            </a:pPr>
            <a:r>
              <a:rPr lang="en-US" sz="2400" dirty="0">
                <a:latin typeface="Times New Roman" pitchFamily="18" charset="0"/>
              </a:rPr>
              <a:t>Although we have solved the technical issues </a:t>
            </a:r>
            <a:r>
              <a:rPr lang="en-US" sz="2400" dirty="0" smtClean="0">
                <a:latin typeface="Times New Roman" pitchFamily="18" charset="0"/>
              </a:rPr>
              <a:t>regarding control in Louisiana, there is little understanding by officials, professionals or the public regarding the problem and implications.</a:t>
            </a:r>
            <a:endParaRPr lang="en-US" sz="2400" dirty="0">
              <a:latin typeface="Times New Roman" pitchFamily="18" charset="0"/>
            </a:endParaRPr>
          </a:p>
        </p:txBody>
      </p:sp>
    </p:spTree>
    <p:extLst>
      <p:ext uri="{BB962C8B-B14F-4D97-AF65-F5344CB8AC3E}">
        <p14:creationId xmlns:p14="http://schemas.microsoft.com/office/powerpoint/2010/main" val="3939900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57400" y="2590800"/>
            <a:ext cx="5053013" cy="1016000"/>
          </a:xfrm>
          <a:prstGeom prst="rect">
            <a:avLst/>
          </a:prstGeom>
          <a:noFill/>
        </p:spPr>
        <p:txBody>
          <a:bodyPr wrap="none">
            <a:spAutoFit/>
          </a:bodyPr>
          <a:lstStyle/>
          <a:p>
            <a:pPr eaLnBrk="0" hangingPunct="0">
              <a:defRPr/>
            </a:pPr>
            <a:r>
              <a:rPr lang="en-US" sz="6000" b="1" i="1" dirty="0">
                <a:solidFill>
                  <a:srgbClr val="FFFF00"/>
                </a:solidFill>
                <a:effectLst>
                  <a:outerShdw blurRad="38100" dist="38100" dir="2700000" algn="tl">
                    <a:srgbClr val="000000">
                      <a:alpha val="43137"/>
                    </a:srgbClr>
                  </a:outerShdw>
                </a:effectLst>
              </a:rPr>
              <a:t>Thank You!</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19200" y="228600"/>
            <a:ext cx="7924800" cy="1251062"/>
          </a:xfrm>
        </p:spPr>
        <p:txBody>
          <a:bodyPr>
            <a:noAutofit/>
          </a:bodyPr>
          <a:lstStyle/>
          <a:p>
            <a:pPr algn="ctr"/>
            <a:r>
              <a:rPr lang="en-US" sz="3600" b="1" dirty="0" smtClean="0">
                <a:solidFill>
                  <a:schemeClr val="bg2">
                    <a:lumMod val="60000"/>
                    <a:lumOff val="40000"/>
                  </a:schemeClr>
                </a:solidFill>
                <a:effectLst>
                  <a:outerShdw blurRad="38100" dist="38100" dir="2700000" algn="tl">
                    <a:srgbClr val="000000">
                      <a:alpha val="43137"/>
                    </a:srgbClr>
                  </a:outerShdw>
                </a:effectLst>
              </a:rPr>
              <a:t>Enforcement of QA/QC standards </a:t>
            </a:r>
            <a:br>
              <a:rPr lang="en-US" sz="3600" b="1" dirty="0" smtClean="0">
                <a:solidFill>
                  <a:schemeClr val="bg2">
                    <a:lumMod val="60000"/>
                    <a:lumOff val="40000"/>
                  </a:schemeClr>
                </a:solidFill>
                <a:effectLst>
                  <a:outerShdw blurRad="38100" dist="38100" dir="2700000" algn="tl">
                    <a:srgbClr val="000000">
                      <a:alpha val="43137"/>
                    </a:srgbClr>
                  </a:outerShdw>
                </a:effectLst>
              </a:rPr>
            </a:br>
            <a:r>
              <a:rPr lang="en-US" sz="3600" b="1" dirty="0" smtClean="0">
                <a:solidFill>
                  <a:schemeClr val="bg2">
                    <a:lumMod val="60000"/>
                    <a:lumOff val="40000"/>
                  </a:schemeClr>
                </a:solidFill>
                <a:effectLst>
                  <a:outerShdw blurRad="38100" dist="38100" dir="2700000" algn="tl">
                    <a:srgbClr val="000000">
                      <a:alpha val="43137"/>
                    </a:srgbClr>
                  </a:outerShdw>
                </a:effectLst>
              </a:rPr>
              <a:t>for LiDAR Data—Sampling</a:t>
            </a:r>
            <a:endParaRPr lang="en-US" sz="3600" b="1" dirty="0">
              <a:solidFill>
                <a:schemeClr val="bg2">
                  <a:lumMod val="60000"/>
                  <a:lumOff val="40000"/>
                </a:schemeClr>
              </a:solidFill>
              <a:effectLst>
                <a:outerShdw blurRad="38100" dist="38100" dir="2700000" algn="tl">
                  <a:srgbClr val="000000">
                    <a:alpha val="43137"/>
                  </a:srgbClr>
                </a:outerShdw>
              </a:effectLst>
            </a:endParaRPr>
          </a:p>
        </p:txBody>
      </p:sp>
      <p:sp>
        <p:nvSpPr>
          <p:cNvPr id="6" name="TextBox 5"/>
          <p:cNvSpPr txBox="1"/>
          <p:nvPr/>
        </p:nvSpPr>
        <p:spPr>
          <a:xfrm>
            <a:off x="152400" y="1828800"/>
            <a:ext cx="8069838" cy="830997"/>
          </a:xfrm>
          <a:prstGeom prst="rect">
            <a:avLst/>
          </a:prstGeom>
          <a:noFill/>
        </p:spPr>
        <p:txBody>
          <a:bodyPr wrap="none" rtlCol="0">
            <a:spAutoFit/>
          </a:bodyPr>
          <a:lstStyle/>
          <a:p>
            <a:pPr>
              <a:buFont typeface="Arial" pitchFamily="34" charset="0"/>
              <a:buChar char="•"/>
            </a:pPr>
            <a:r>
              <a:rPr lang="en-US" sz="2400" b="1" dirty="0" smtClean="0"/>
              <a:t> FEMA needs to insist that mapping partners </a:t>
            </a:r>
          </a:p>
          <a:p>
            <a:r>
              <a:rPr lang="en-US" sz="2400" b="1" dirty="0" smtClean="0"/>
              <a:t>  follow requirements set forth in:</a:t>
            </a:r>
            <a:endParaRPr lang="en-US" sz="2400" b="1" dirty="0"/>
          </a:p>
        </p:txBody>
      </p:sp>
      <p:sp>
        <p:nvSpPr>
          <p:cNvPr id="8" name="TextBox 7"/>
          <p:cNvSpPr txBox="1"/>
          <p:nvPr/>
        </p:nvSpPr>
        <p:spPr>
          <a:xfrm>
            <a:off x="152400" y="3078540"/>
            <a:ext cx="5437707" cy="1200329"/>
          </a:xfrm>
          <a:prstGeom prst="rect">
            <a:avLst/>
          </a:prstGeom>
          <a:noFill/>
        </p:spPr>
        <p:txBody>
          <a:bodyPr wrap="none" rtlCol="0">
            <a:spAutoFit/>
          </a:bodyPr>
          <a:lstStyle/>
          <a:p>
            <a:r>
              <a:rPr lang="en-US" sz="2400" b="1" dirty="0" smtClean="0"/>
              <a:t>“Guidelines and Specifications</a:t>
            </a:r>
          </a:p>
          <a:p>
            <a:r>
              <a:rPr lang="en-US" sz="2400" b="1" dirty="0" smtClean="0"/>
              <a:t>  For Flood Hazard Mapping </a:t>
            </a:r>
          </a:p>
          <a:p>
            <a:r>
              <a:rPr lang="en-US" sz="2400" b="1" dirty="0" smtClean="0"/>
              <a:t>  Partners”</a:t>
            </a:r>
            <a:endParaRPr lang="en-US" sz="2400" b="1" dirty="0"/>
          </a:p>
        </p:txBody>
      </p:sp>
      <p:pic>
        <p:nvPicPr>
          <p:cNvPr id="11" name="Picture 10" descr="file;jsessionid=5D6D00F55AE2915BBA1F42B674DD7CCC.WorkerLibrary.jpg"/>
          <p:cNvPicPr>
            <a:picLocks noChangeAspect="1"/>
          </p:cNvPicPr>
          <p:nvPr/>
        </p:nvPicPr>
        <p:blipFill>
          <a:blip r:embed="rId3" cstate="print"/>
          <a:stretch>
            <a:fillRect/>
          </a:stretch>
        </p:blipFill>
        <p:spPr>
          <a:xfrm>
            <a:off x="5867400" y="2819400"/>
            <a:ext cx="2971800" cy="3910263"/>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rrowheads="1"/>
          </p:cNvSpPr>
          <p:nvPr>
            <p:ph type="title"/>
          </p:nvPr>
        </p:nvSpPr>
        <p:spPr>
          <a:xfrm>
            <a:off x="1295400" y="152400"/>
            <a:ext cx="7620000" cy="1143000"/>
          </a:xfrm>
        </p:spPr>
        <p:txBody>
          <a:bodyPr>
            <a:normAutofit/>
          </a:bodyPr>
          <a:lstStyle/>
          <a:p>
            <a:pPr algn="ctr" eaLnBrk="1" hangingPunct="1">
              <a:defRPr/>
            </a:pPr>
            <a:r>
              <a:rPr lang="en-US" sz="4400" dirty="0" smtClean="0">
                <a:solidFill>
                  <a:schemeClr val="tx1"/>
                </a:solidFill>
                <a:latin typeface="Times New Roman" pitchFamily="18" charset="0"/>
                <a:cs typeface="Times New Roman" pitchFamily="18" charset="0"/>
              </a:rPr>
              <a:t>This is what I’m </a:t>
            </a:r>
            <a:r>
              <a:rPr lang="en-US" sz="4400" dirty="0" err="1" smtClean="0">
                <a:solidFill>
                  <a:schemeClr val="tx1"/>
                </a:solidFill>
                <a:latin typeface="Times New Roman" pitchFamily="18" charset="0"/>
                <a:cs typeface="Times New Roman" pitchFamily="18" charset="0"/>
              </a:rPr>
              <a:t>talkin</a:t>
            </a:r>
            <a:r>
              <a:rPr lang="en-US" sz="4400" dirty="0" smtClean="0">
                <a:solidFill>
                  <a:schemeClr val="tx1"/>
                </a:solidFill>
                <a:latin typeface="Times New Roman" pitchFamily="18" charset="0"/>
                <a:cs typeface="Times New Roman" pitchFamily="18" charset="0"/>
              </a:rPr>
              <a:t>’ ‘bout!</a:t>
            </a:r>
            <a:endParaRPr lang="en-US" sz="4400" dirty="0">
              <a:solidFill>
                <a:schemeClr val="tx1"/>
              </a:solidFill>
              <a:latin typeface="Times New Roman" pitchFamily="18" charset="0"/>
              <a:cs typeface="Times New Roman" pitchFamily="18" charset="0"/>
            </a:endParaRPr>
          </a:p>
        </p:txBody>
      </p:sp>
      <p:sp>
        <p:nvSpPr>
          <p:cNvPr id="75779" name="Rectangle 3"/>
          <p:cNvSpPr>
            <a:spLocks noGrp="1" noChangeArrowheads="1"/>
          </p:cNvSpPr>
          <p:nvPr>
            <p:ph idx="1"/>
          </p:nvPr>
        </p:nvSpPr>
        <p:spPr>
          <a:xfrm>
            <a:off x="457200" y="1600200"/>
            <a:ext cx="8382000" cy="5029200"/>
          </a:xfrm>
        </p:spPr>
        <p:txBody>
          <a:bodyPr>
            <a:normAutofit/>
          </a:bodyPr>
          <a:lstStyle/>
          <a:p>
            <a:pPr eaLnBrk="1" hangingPunct="1">
              <a:defRPr/>
            </a:pPr>
            <a:r>
              <a:rPr lang="en-US" sz="2400" dirty="0">
                <a:latin typeface="Times New Roman" pitchFamily="18" charset="0"/>
              </a:rPr>
              <a:t>C</a:t>
            </a:r>
            <a:r>
              <a:rPr lang="en-US" sz="2400" dirty="0" smtClean="0">
                <a:latin typeface="Times New Roman" pitchFamily="18" charset="0"/>
              </a:rPr>
              <a:t>oastal engineering design, hazard mitigation, planning, depend on accurate land elevation and bathymetry.</a:t>
            </a:r>
          </a:p>
          <a:p>
            <a:pPr>
              <a:defRPr/>
            </a:pPr>
            <a:r>
              <a:rPr lang="en-US" sz="2400" dirty="0" smtClean="0">
                <a:latin typeface="Times New Roman" pitchFamily="18" charset="0"/>
              </a:rPr>
              <a:t>Subsidence has destroyed vertical control from Pensacola to Corpus Christi. </a:t>
            </a:r>
          </a:p>
          <a:p>
            <a:pPr>
              <a:defRPr/>
            </a:pPr>
            <a:r>
              <a:rPr lang="en-US" sz="2400" dirty="0" smtClean="0">
                <a:latin typeface="Times New Roman" pitchFamily="18" charset="0"/>
              </a:rPr>
              <a:t>The lack of vertical control has lead to compromised LiDAR, leading to unrealistic surge models, FEMA flood maps that do not accurately portray risk, misguided coastal planning policy, and ultimately to an unsustainable coast. </a:t>
            </a:r>
          </a:p>
          <a:p>
            <a:pPr>
              <a:defRPr/>
            </a:pPr>
            <a:r>
              <a:rPr lang="en-US" sz="2400" dirty="0">
                <a:latin typeface="Times New Roman" pitchFamily="18" charset="0"/>
              </a:rPr>
              <a:t>Although we have solved the technical issues </a:t>
            </a:r>
            <a:r>
              <a:rPr lang="en-US" sz="2400" dirty="0" smtClean="0">
                <a:latin typeface="Times New Roman" pitchFamily="18" charset="0"/>
              </a:rPr>
              <a:t>regarding control in Louisiana, there is little understanding by officials, professionals or the public regarding the problem and implications.</a:t>
            </a:r>
            <a:endParaRPr lang="en-US" sz="2400" dirty="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7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7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57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0" y="349138"/>
            <a:ext cx="7391400" cy="1251062"/>
          </a:xfrm>
        </p:spPr>
        <p:txBody>
          <a:bodyPr>
            <a:noAutofit/>
          </a:bodyPr>
          <a:lstStyle/>
          <a:p>
            <a:pPr algn="ctr"/>
            <a: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t>Improvement of QA/QC </a:t>
            </a:r>
            <a:b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br>
            <a: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t>standards for LiDAR Data—</a:t>
            </a:r>
            <a:b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br>
            <a: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t>Sampling Distribution</a:t>
            </a:r>
            <a:endParaRPr lang="en-US" sz="3200" b="1" dirty="0">
              <a:solidFill>
                <a:srgbClr val="00B0F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TextBox 5"/>
          <p:cNvSpPr txBox="1"/>
          <p:nvPr/>
        </p:nvSpPr>
        <p:spPr>
          <a:xfrm>
            <a:off x="76200" y="1828800"/>
            <a:ext cx="9087744" cy="1200329"/>
          </a:xfrm>
          <a:prstGeom prst="rect">
            <a:avLst/>
          </a:prstGeom>
          <a:noFill/>
        </p:spPr>
        <p:txBody>
          <a:bodyPr wrap="none" rtlCol="0">
            <a:spAutoFit/>
          </a:bodyPr>
          <a:lstStyle/>
          <a:p>
            <a:pPr>
              <a:buFont typeface="Arial" pitchFamily="34" charset="0"/>
              <a:buChar char="•"/>
            </a:pPr>
            <a:r>
              <a:rPr lang="en-US" sz="2400" b="1" dirty="0" smtClean="0"/>
              <a:t> FEMA needs to insist that test samples for QA/QC </a:t>
            </a:r>
          </a:p>
          <a:p>
            <a:r>
              <a:rPr lang="en-US" sz="2400" b="1" dirty="0" smtClean="0"/>
              <a:t>  be random and well distributed though out the </a:t>
            </a:r>
          </a:p>
          <a:p>
            <a:r>
              <a:rPr lang="en-US" sz="2400" b="1" dirty="0" smtClean="0"/>
              <a:t>  test area. </a:t>
            </a:r>
            <a:endParaRPr lang="en-US" sz="2400" b="1" dirty="0"/>
          </a:p>
        </p:txBody>
      </p:sp>
      <p:pic>
        <p:nvPicPr>
          <p:cNvPr id="26626" name="Picture 2"/>
          <p:cNvPicPr>
            <a:picLocks noChangeAspect="1" noChangeArrowheads="1"/>
          </p:cNvPicPr>
          <p:nvPr/>
        </p:nvPicPr>
        <p:blipFill>
          <a:blip r:embed="rId3" cstate="print"/>
          <a:srcRect/>
          <a:stretch>
            <a:fillRect/>
          </a:stretch>
        </p:blipFill>
        <p:spPr bwMode="auto">
          <a:xfrm>
            <a:off x="4038600" y="2667000"/>
            <a:ext cx="5181600" cy="4003964"/>
          </a:xfrm>
          <a:prstGeom prst="rect">
            <a:avLst/>
          </a:prstGeom>
          <a:noFill/>
          <a:ln w="9525">
            <a:noFill/>
            <a:miter lim="800000"/>
            <a:headEnd/>
            <a:tailEnd/>
          </a:ln>
          <a:effectLst/>
        </p:spPr>
      </p:pic>
      <p:sp>
        <p:nvSpPr>
          <p:cNvPr id="8" name="TextBox 7"/>
          <p:cNvSpPr txBox="1"/>
          <p:nvPr/>
        </p:nvSpPr>
        <p:spPr>
          <a:xfrm>
            <a:off x="76200" y="3078540"/>
            <a:ext cx="4095993" cy="2677656"/>
          </a:xfrm>
          <a:prstGeom prst="rect">
            <a:avLst/>
          </a:prstGeom>
          <a:noFill/>
        </p:spPr>
        <p:txBody>
          <a:bodyPr wrap="none" rtlCol="0">
            <a:spAutoFit/>
          </a:bodyPr>
          <a:lstStyle/>
          <a:p>
            <a:pPr>
              <a:buFont typeface="Arial" pitchFamily="34" charset="0"/>
              <a:buChar char="•"/>
            </a:pPr>
            <a:r>
              <a:rPr lang="en-US" sz="2400" b="1" dirty="0" smtClean="0"/>
              <a:t> The samples in TA05,</a:t>
            </a:r>
          </a:p>
          <a:p>
            <a:r>
              <a:rPr lang="en-US" sz="2400" b="1" dirty="0" smtClean="0"/>
              <a:t>  are obviously not</a:t>
            </a:r>
          </a:p>
          <a:p>
            <a:r>
              <a:rPr lang="en-US" sz="2400" b="1" dirty="0" smtClean="0"/>
              <a:t>  representative of the</a:t>
            </a:r>
          </a:p>
          <a:p>
            <a:r>
              <a:rPr lang="en-US" sz="2400" b="1" dirty="0" smtClean="0"/>
              <a:t>  area. </a:t>
            </a:r>
          </a:p>
          <a:p>
            <a:pPr>
              <a:buFont typeface="Arial" pitchFamily="34" charset="0"/>
              <a:buChar char="•"/>
            </a:pPr>
            <a:r>
              <a:rPr lang="en-US" sz="2400" b="1" dirty="0" smtClean="0"/>
              <a:t> This is the case </a:t>
            </a:r>
          </a:p>
          <a:p>
            <a:r>
              <a:rPr lang="en-US" sz="2400" b="1" dirty="0" smtClean="0"/>
              <a:t>  for </a:t>
            </a:r>
            <a:r>
              <a:rPr lang="en-US" sz="2400" b="1" u="sng" dirty="0" smtClean="0"/>
              <a:t>all</a:t>
            </a:r>
            <a:r>
              <a:rPr lang="en-US" sz="2400" b="1" dirty="0" smtClean="0"/>
              <a:t> LA LiDAR </a:t>
            </a:r>
          </a:p>
          <a:p>
            <a:r>
              <a:rPr lang="en-US" sz="2400" b="1" smtClean="0"/>
              <a:t>  QA/QC.</a:t>
            </a:r>
            <a:endParaRPr lang="en-US" sz="2400" b="1" dirty="0"/>
          </a:p>
        </p:txBody>
      </p:sp>
      <p:sp>
        <p:nvSpPr>
          <p:cNvPr id="9" name="Right Arrow 8"/>
          <p:cNvSpPr/>
          <p:nvPr/>
        </p:nvSpPr>
        <p:spPr>
          <a:xfrm rot="10800000">
            <a:off x="5867400" y="3429000"/>
            <a:ext cx="533400" cy="228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0800000">
            <a:off x="7772400" y="5410199"/>
            <a:ext cx="533400" cy="228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remove" grpId="0" nodeType="withEffect">
                                  <p:stCondLst>
                                    <p:cond delay="0"/>
                                  </p:stCondLst>
                                  <p:endCondLst>
                                    <p:cond evt="onNext" delay="0">
                                      <p:tgtEl>
                                        <p:sldTgt/>
                                      </p:tgtEl>
                                    </p:cond>
                                  </p:endCondLst>
                                  <p:childTnLst>
                                    <p:animClr clrSpc="rgb" dir="cw">
                                      <p:cBhvr override="childStyle">
                                        <p:cTn id="6" dur="100" fill="hold"/>
                                        <p:tgtEl>
                                          <p:spTgt spid="9"/>
                                        </p:tgtEl>
                                        <p:attrNameLst>
                                          <p:attrName>style.color</p:attrName>
                                        </p:attrNameLst>
                                      </p:cBhvr>
                                      <p:to>
                                        <a:schemeClr val="accent2"/>
                                      </p:to>
                                    </p:animClr>
                                    <p:animClr clrSpc="rgb" dir="cw">
                                      <p:cBhvr>
                                        <p:cTn id="7" dur="100" fill="hold"/>
                                        <p:tgtEl>
                                          <p:spTgt spid="9"/>
                                        </p:tgtEl>
                                        <p:attrNameLst>
                                          <p:attrName>fillcolor</p:attrName>
                                        </p:attrNameLst>
                                      </p:cBhvr>
                                      <p:to>
                                        <a:schemeClr val="accent2"/>
                                      </p:to>
                                    </p:animClr>
                                    <p:set>
                                      <p:cBhvr>
                                        <p:cTn id="8" dur="100" fill="hold"/>
                                        <p:tgtEl>
                                          <p:spTgt spid="9"/>
                                        </p:tgtEl>
                                        <p:attrNameLst>
                                          <p:attrName>fill.type</p:attrName>
                                        </p:attrNameLst>
                                      </p:cBhvr>
                                      <p:to>
                                        <p:strVal val="solid"/>
                                      </p:to>
                                    </p:set>
                                    <p:set>
                                      <p:cBhvr>
                                        <p:cTn id="9" dur="100" fill="hold"/>
                                        <p:tgtEl>
                                          <p:spTgt spid="9"/>
                                        </p:tgtEl>
                                        <p:attrNameLst>
                                          <p:attrName>fill.on</p:attrName>
                                        </p:attrNameLst>
                                      </p:cBhvr>
                                      <p:to>
                                        <p:strVal val="true"/>
                                      </p:to>
                                    </p:set>
                                    <p:animRot by="120000">
                                      <p:cBhvr>
                                        <p:cTn id="10" dur="100" fill="hold">
                                          <p:stCondLst>
                                            <p:cond delay="0"/>
                                          </p:stCondLst>
                                        </p:cTn>
                                        <p:tgtEl>
                                          <p:spTgt spid="9"/>
                                        </p:tgtEl>
                                        <p:attrNameLst>
                                          <p:attrName>r</p:attrName>
                                        </p:attrNameLst>
                                      </p:cBhvr>
                                    </p:animRot>
                                    <p:animRot by="-240000">
                                      <p:cBhvr>
                                        <p:cTn id="11" dur="200" fill="hold">
                                          <p:stCondLst>
                                            <p:cond delay="200"/>
                                          </p:stCondLst>
                                        </p:cTn>
                                        <p:tgtEl>
                                          <p:spTgt spid="9"/>
                                        </p:tgtEl>
                                        <p:attrNameLst>
                                          <p:attrName>r</p:attrName>
                                        </p:attrNameLst>
                                      </p:cBhvr>
                                    </p:animRot>
                                    <p:animRot by="240000">
                                      <p:cBhvr>
                                        <p:cTn id="12" dur="200" fill="hold">
                                          <p:stCondLst>
                                            <p:cond delay="400"/>
                                          </p:stCondLst>
                                        </p:cTn>
                                        <p:tgtEl>
                                          <p:spTgt spid="9"/>
                                        </p:tgtEl>
                                        <p:attrNameLst>
                                          <p:attrName>r</p:attrName>
                                        </p:attrNameLst>
                                      </p:cBhvr>
                                    </p:animRot>
                                    <p:animRot by="-240000">
                                      <p:cBhvr>
                                        <p:cTn id="13" dur="200" fill="hold">
                                          <p:stCondLst>
                                            <p:cond delay="600"/>
                                          </p:stCondLst>
                                        </p:cTn>
                                        <p:tgtEl>
                                          <p:spTgt spid="9"/>
                                        </p:tgtEl>
                                        <p:attrNameLst>
                                          <p:attrName>r</p:attrName>
                                        </p:attrNameLst>
                                      </p:cBhvr>
                                    </p:animRot>
                                    <p:animRot by="120000">
                                      <p:cBhvr>
                                        <p:cTn id="14" dur="200" fill="hold">
                                          <p:stCondLst>
                                            <p:cond delay="800"/>
                                          </p:stCondLst>
                                        </p:cTn>
                                        <p:tgtEl>
                                          <p:spTgt spid="9"/>
                                        </p:tgtEl>
                                        <p:attrNameLst>
                                          <p:attrName>r</p:attrName>
                                        </p:attrNameLst>
                                      </p:cBhvr>
                                    </p:animRot>
                                  </p:childTnLst>
                                </p:cTn>
                              </p:par>
                              <p:par>
                                <p:cTn id="15" presetID="32" presetClass="emph" presetSubtype="0" repeatCount="indefinite" fill="hold" grpId="0" nodeType="withEffect">
                                  <p:stCondLst>
                                    <p:cond delay="0"/>
                                  </p:stCondLst>
                                  <p:endCondLst>
                                    <p:cond evt="onNext" delay="0">
                                      <p:tgtEl>
                                        <p:sldTgt/>
                                      </p:tgtEl>
                                    </p:cond>
                                  </p:endCondLst>
                                  <p:childTnLst>
                                    <p:animClr clrSpc="rgb" dir="cw">
                                      <p:cBhvr override="childStyle">
                                        <p:cTn id="16" dur="100" fill="hold"/>
                                        <p:tgtEl>
                                          <p:spTgt spid="10"/>
                                        </p:tgtEl>
                                        <p:attrNameLst>
                                          <p:attrName>style.color</p:attrName>
                                        </p:attrNameLst>
                                      </p:cBhvr>
                                      <p:to>
                                        <a:schemeClr val="accent2"/>
                                      </p:to>
                                    </p:animClr>
                                    <p:animClr clrSpc="rgb" dir="cw">
                                      <p:cBhvr>
                                        <p:cTn id="17" dur="100" fill="hold"/>
                                        <p:tgtEl>
                                          <p:spTgt spid="10"/>
                                        </p:tgtEl>
                                        <p:attrNameLst>
                                          <p:attrName>fillcolor</p:attrName>
                                        </p:attrNameLst>
                                      </p:cBhvr>
                                      <p:to>
                                        <a:schemeClr val="accent2"/>
                                      </p:to>
                                    </p:animClr>
                                    <p:set>
                                      <p:cBhvr>
                                        <p:cTn id="18" dur="100" fill="hold"/>
                                        <p:tgtEl>
                                          <p:spTgt spid="10"/>
                                        </p:tgtEl>
                                        <p:attrNameLst>
                                          <p:attrName>fill.type</p:attrName>
                                        </p:attrNameLst>
                                      </p:cBhvr>
                                      <p:to>
                                        <p:strVal val="solid"/>
                                      </p:to>
                                    </p:set>
                                    <p:set>
                                      <p:cBhvr>
                                        <p:cTn id="19" dur="100" fill="hold"/>
                                        <p:tgtEl>
                                          <p:spTgt spid="10"/>
                                        </p:tgtEl>
                                        <p:attrNameLst>
                                          <p:attrName>fill.on</p:attrName>
                                        </p:attrNameLst>
                                      </p:cBhvr>
                                      <p:to>
                                        <p:strVal val="true"/>
                                      </p:to>
                                    </p:set>
                                    <p:animRot by="120000">
                                      <p:cBhvr>
                                        <p:cTn id="20" dur="100" fill="hold">
                                          <p:stCondLst>
                                            <p:cond delay="0"/>
                                          </p:stCondLst>
                                        </p:cTn>
                                        <p:tgtEl>
                                          <p:spTgt spid="10"/>
                                        </p:tgtEl>
                                        <p:attrNameLst>
                                          <p:attrName>r</p:attrName>
                                        </p:attrNameLst>
                                      </p:cBhvr>
                                    </p:animRot>
                                    <p:animRot by="-240000">
                                      <p:cBhvr>
                                        <p:cTn id="21" dur="200" fill="hold">
                                          <p:stCondLst>
                                            <p:cond delay="200"/>
                                          </p:stCondLst>
                                        </p:cTn>
                                        <p:tgtEl>
                                          <p:spTgt spid="10"/>
                                        </p:tgtEl>
                                        <p:attrNameLst>
                                          <p:attrName>r</p:attrName>
                                        </p:attrNameLst>
                                      </p:cBhvr>
                                    </p:animRot>
                                    <p:animRot by="240000">
                                      <p:cBhvr>
                                        <p:cTn id="22" dur="200" fill="hold">
                                          <p:stCondLst>
                                            <p:cond delay="400"/>
                                          </p:stCondLst>
                                        </p:cTn>
                                        <p:tgtEl>
                                          <p:spTgt spid="10"/>
                                        </p:tgtEl>
                                        <p:attrNameLst>
                                          <p:attrName>r</p:attrName>
                                        </p:attrNameLst>
                                      </p:cBhvr>
                                    </p:animRot>
                                    <p:animRot by="-240000">
                                      <p:cBhvr>
                                        <p:cTn id="23" dur="200" fill="hold">
                                          <p:stCondLst>
                                            <p:cond delay="600"/>
                                          </p:stCondLst>
                                        </p:cTn>
                                        <p:tgtEl>
                                          <p:spTgt spid="10"/>
                                        </p:tgtEl>
                                        <p:attrNameLst>
                                          <p:attrName>r</p:attrName>
                                        </p:attrNameLst>
                                      </p:cBhvr>
                                    </p:animRot>
                                    <p:animRot by="120000">
                                      <p:cBhvr>
                                        <p:cTn id="24"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452" y="762000"/>
            <a:ext cx="9025548" cy="5909310"/>
          </a:xfrm>
          <a:prstGeom prst="rect">
            <a:avLst/>
          </a:prstGeom>
          <a:noFill/>
        </p:spPr>
        <p:txBody>
          <a:bodyPr wrap="none" rtlCol="0">
            <a:spAutoFit/>
          </a:bodyPr>
          <a:lstStyle/>
          <a:p>
            <a:endParaRPr lang="en-US" dirty="0" smtClean="0"/>
          </a:p>
          <a:p>
            <a:r>
              <a:rPr lang="en-US" b="1" dirty="0" smtClean="0"/>
              <a:t>                A.8.6.2 Ground Cover Categories [February 2002] </a:t>
            </a:r>
          </a:p>
          <a:p>
            <a:r>
              <a:rPr lang="en-US" dirty="0" smtClean="0"/>
              <a:t>               The assigned Mapping Partner </a:t>
            </a:r>
            <a:r>
              <a:rPr lang="en-US" b="1" dirty="0" smtClean="0">
                <a:solidFill>
                  <a:srgbClr val="FF0000"/>
                </a:solidFill>
              </a:rPr>
              <a:t>shall separately evaluate and </a:t>
            </a:r>
          </a:p>
          <a:p>
            <a:r>
              <a:rPr lang="en-US" b="1" dirty="0" smtClean="0">
                <a:solidFill>
                  <a:srgbClr val="FF0000"/>
                </a:solidFill>
              </a:rPr>
              <a:t>                report on the TIN accuracy </a:t>
            </a:r>
            <a:r>
              <a:rPr lang="en-US" dirty="0" smtClean="0"/>
              <a:t>for the main categories of ground </a:t>
            </a:r>
          </a:p>
          <a:p>
            <a:r>
              <a:rPr lang="en-US" dirty="0" smtClean="0"/>
              <a:t>                cover in the study area, including the following: </a:t>
            </a:r>
          </a:p>
          <a:p>
            <a:endParaRPr lang="en-US" dirty="0" smtClean="0"/>
          </a:p>
          <a:p>
            <a:r>
              <a:rPr lang="en-US" dirty="0" smtClean="0"/>
              <a:t>1. Bare-earth and low grass (e.g., plowed fields, lawns, golf courses); </a:t>
            </a:r>
          </a:p>
          <a:p>
            <a:endParaRPr lang="en-US" dirty="0" smtClean="0"/>
          </a:p>
          <a:p>
            <a:r>
              <a:rPr lang="en-US" dirty="0" smtClean="0"/>
              <a:t>2. High grass, weeds, and crops (e.g., hay fields, corn fields, wheat fields); </a:t>
            </a:r>
          </a:p>
          <a:p>
            <a:endParaRPr lang="en-US" dirty="0" smtClean="0"/>
          </a:p>
          <a:p>
            <a:r>
              <a:rPr lang="en-US" dirty="0" smtClean="0"/>
              <a:t>3. Brush lands and low trees (e.g., chaparrals, mesquite); </a:t>
            </a:r>
          </a:p>
          <a:p>
            <a:endParaRPr lang="en-US" dirty="0" smtClean="0"/>
          </a:p>
          <a:p>
            <a:r>
              <a:rPr lang="en-US" dirty="0" smtClean="0"/>
              <a:t>4. Forested, fully covered by trees (e.g., hardwoods, evergreens, mixed </a:t>
            </a:r>
          </a:p>
          <a:p>
            <a:r>
              <a:rPr lang="en-US" dirty="0" smtClean="0"/>
              <a:t>    forests); </a:t>
            </a:r>
          </a:p>
          <a:p>
            <a:endParaRPr lang="en-US" dirty="0" smtClean="0"/>
          </a:p>
          <a:p>
            <a:r>
              <a:rPr lang="en-US" dirty="0" smtClean="0"/>
              <a:t>5. Urban areas (e.g., high, dense manmade structures); </a:t>
            </a:r>
          </a:p>
          <a:p>
            <a:endParaRPr lang="en-US" dirty="0" smtClean="0"/>
          </a:p>
          <a:p>
            <a:r>
              <a:rPr lang="en-US" dirty="0" smtClean="0"/>
              <a:t>6. </a:t>
            </a:r>
            <a:r>
              <a:rPr lang="en-US" dirty="0" err="1" smtClean="0"/>
              <a:t>Sawgrass</a:t>
            </a:r>
            <a:r>
              <a:rPr lang="en-US" dirty="0" smtClean="0"/>
              <a:t>; and </a:t>
            </a:r>
          </a:p>
          <a:p>
            <a:endParaRPr lang="en-US" dirty="0" smtClean="0"/>
          </a:p>
          <a:p>
            <a:r>
              <a:rPr lang="en-US" dirty="0" smtClean="0"/>
              <a:t>7. Mangrove. </a:t>
            </a:r>
          </a:p>
          <a:p>
            <a:endParaRPr lang="en-US" dirty="0"/>
          </a:p>
        </p:txBody>
      </p:sp>
      <p:sp>
        <p:nvSpPr>
          <p:cNvPr id="5" name="TextBox 4"/>
          <p:cNvSpPr txBox="1"/>
          <p:nvPr/>
        </p:nvSpPr>
        <p:spPr>
          <a:xfrm>
            <a:off x="1447800" y="304800"/>
            <a:ext cx="2937022" cy="523220"/>
          </a:xfrm>
          <a:prstGeom prst="rect">
            <a:avLst/>
          </a:prstGeom>
          <a:noFill/>
        </p:spPr>
        <p:txBody>
          <a:bodyPr wrap="none" rtlCol="0">
            <a:spAutoFit/>
          </a:bodyPr>
          <a:lstStyle/>
          <a:p>
            <a:r>
              <a:rPr lang="en-US" sz="2800" b="1" dirty="0" smtClean="0">
                <a:solidFill>
                  <a:schemeClr val="bg2">
                    <a:lumMod val="60000"/>
                    <a:lumOff val="40000"/>
                  </a:schemeClr>
                </a:solidFill>
                <a:effectLst>
                  <a:outerShdw blurRad="38100" dist="38100" dir="2700000" algn="tl">
                    <a:srgbClr val="000000">
                      <a:alpha val="43137"/>
                    </a:srgbClr>
                  </a:outerShdw>
                </a:effectLst>
              </a:rPr>
              <a:t>On page A-46</a:t>
            </a:r>
            <a:endParaRPr lang="en-US" sz="2800" b="1" dirty="0">
              <a:solidFill>
                <a:schemeClr val="bg2">
                  <a:lumMod val="60000"/>
                  <a:lumOff val="40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1524000"/>
            <a:ext cx="8807219" cy="3785652"/>
          </a:xfrm>
          <a:prstGeom prst="rect">
            <a:avLst/>
          </a:prstGeom>
          <a:noFill/>
        </p:spPr>
        <p:txBody>
          <a:bodyPr wrap="square" rtlCol="0">
            <a:spAutoFit/>
          </a:bodyPr>
          <a:lstStyle/>
          <a:p>
            <a:endParaRPr lang="en-US" sz="2400" b="1" dirty="0" smtClean="0"/>
          </a:p>
          <a:p>
            <a:r>
              <a:rPr lang="en-US" sz="2400" b="1" dirty="0" smtClean="0"/>
              <a:t> “The assigned Mapping Partner shall select a </a:t>
            </a:r>
          </a:p>
          <a:p>
            <a:r>
              <a:rPr lang="en-US" sz="2400" b="1" dirty="0" smtClean="0"/>
              <a:t>   </a:t>
            </a:r>
            <a:r>
              <a:rPr lang="en-US" sz="2400" b="1" dirty="0" smtClean="0">
                <a:solidFill>
                  <a:srgbClr val="FF0000"/>
                </a:solidFill>
              </a:rPr>
              <a:t>minimum of 20 test points for each major </a:t>
            </a:r>
          </a:p>
          <a:p>
            <a:r>
              <a:rPr lang="en-US" sz="2400" b="1" dirty="0" smtClean="0">
                <a:solidFill>
                  <a:srgbClr val="FF0000"/>
                </a:solidFill>
              </a:rPr>
              <a:t>   vegetation category</a:t>
            </a:r>
            <a:r>
              <a:rPr lang="en-US" sz="2400" b="1" dirty="0" smtClean="0"/>
              <a:t> identified. Therefore, a </a:t>
            </a:r>
          </a:p>
          <a:p>
            <a:r>
              <a:rPr lang="en-US" sz="2400" b="1" dirty="0" smtClean="0"/>
              <a:t>   minimum of 60 test points shall be selected for </a:t>
            </a:r>
          </a:p>
          <a:p>
            <a:r>
              <a:rPr lang="en-US" sz="2400" b="1" dirty="0" smtClean="0"/>
              <a:t>   three (minimum) major land cover categories, </a:t>
            </a:r>
          </a:p>
          <a:p>
            <a:r>
              <a:rPr lang="en-US" sz="2400" b="1" dirty="0" smtClean="0"/>
              <a:t>   80 test points for four major categories, and so </a:t>
            </a:r>
          </a:p>
          <a:p>
            <a:r>
              <a:rPr lang="en-US" sz="2400" b="1" dirty="0" smtClean="0"/>
              <a:t>   on.”</a:t>
            </a:r>
          </a:p>
          <a:p>
            <a:endParaRPr lang="en-US" sz="2400" b="1" dirty="0" smtClean="0"/>
          </a:p>
          <a:p>
            <a:endParaRPr lang="en-US" sz="2400" b="1" dirty="0"/>
          </a:p>
        </p:txBody>
      </p:sp>
      <p:sp>
        <p:nvSpPr>
          <p:cNvPr id="5" name="TextBox 4"/>
          <p:cNvSpPr txBox="1"/>
          <p:nvPr/>
        </p:nvSpPr>
        <p:spPr>
          <a:xfrm>
            <a:off x="1447800" y="304800"/>
            <a:ext cx="3865161" cy="523220"/>
          </a:xfrm>
          <a:prstGeom prst="rect">
            <a:avLst/>
          </a:prstGeom>
          <a:noFill/>
        </p:spPr>
        <p:txBody>
          <a:bodyPr wrap="none" rtlCol="0">
            <a:spAutoFit/>
          </a:bodyPr>
          <a:lstStyle/>
          <a:p>
            <a:r>
              <a:rPr lang="en-US" sz="2800" b="1" dirty="0" smtClean="0">
                <a:solidFill>
                  <a:schemeClr val="bg2">
                    <a:lumMod val="60000"/>
                    <a:lumOff val="40000"/>
                  </a:schemeClr>
                </a:solidFill>
                <a:effectLst>
                  <a:outerShdw blurRad="38100" dist="38100" dir="2700000" algn="tl">
                    <a:srgbClr val="000000">
                      <a:alpha val="43137"/>
                    </a:srgbClr>
                  </a:outerShdw>
                </a:effectLst>
              </a:rPr>
              <a:t>Also on page A-46</a:t>
            </a:r>
            <a:endParaRPr lang="en-US" sz="2800" b="1" dirty="0">
              <a:solidFill>
                <a:schemeClr val="bg2">
                  <a:lumMod val="60000"/>
                  <a:lumOff val="40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400" y="152400"/>
            <a:ext cx="7850226" cy="523220"/>
          </a:xfrm>
          <a:prstGeom prst="rect">
            <a:avLst/>
          </a:prstGeom>
          <a:noFill/>
        </p:spPr>
        <p:txBody>
          <a:bodyPr wrap="none" rtlCol="0">
            <a:spAutoFit/>
          </a:bodyPr>
          <a:lstStyle/>
          <a:p>
            <a:r>
              <a:rPr lang="en-US" sz="2800" b="1" dirty="0" smtClean="0">
                <a:solidFill>
                  <a:schemeClr val="bg2">
                    <a:lumMod val="60000"/>
                    <a:lumOff val="40000"/>
                  </a:schemeClr>
                </a:solidFill>
                <a:effectLst>
                  <a:outerShdw blurRad="38100" dist="38100" dir="2700000" algn="tl">
                    <a:srgbClr val="000000">
                      <a:alpha val="43137"/>
                    </a:srgbClr>
                  </a:outerShdw>
                </a:effectLst>
              </a:rPr>
              <a:t>Every category must have 20 samples</a:t>
            </a:r>
            <a:endParaRPr lang="en-US" sz="2800" b="1" dirty="0">
              <a:solidFill>
                <a:schemeClr val="bg2">
                  <a:lumMod val="60000"/>
                  <a:lumOff val="40000"/>
                </a:schemeClr>
              </a:solidFill>
              <a:effectLst>
                <a:outerShdw blurRad="38100" dist="38100" dir="2700000" algn="tl">
                  <a:srgbClr val="000000">
                    <a:alpha val="43137"/>
                  </a:srgbClr>
                </a:outerShdw>
              </a:effectLst>
            </a:endParaRPr>
          </a:p>
        </p:txBody>
      </p:sp>
      <p:sp>
        <p:nvSpPr>
          <p:cNvPr id="6" name="Rectangle 5"/>
          <p:cNvSpPr/>
          <p:nvPr/>
        </p:nvSpPr>
        <p:spPr>
          <a:xfrm>
            <a:off x="5181600" y="2743200"/>
            <a:ext cx="3886200" cy="1066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ages from TA04_Appendix_1.jpg"/>
          <p:cNvPicPr>
            <a:picLocks noChangeAspect="1"/>
          </p:cNvPicPr>
          <p:nvPr/>
        </p:nvPicPr>
        <p:blipFill>
          <a:blip r:embed="rId3" cstate="print"/>
          <a:stretch>
            <a:fillRect/>
          </a:stretch>
        </p:blipFill>
        <p:spPr>
          <a:xfrm>
            <a:off x="152400" y="1179576"/>
            <a:ext cx="6505956" cy="2706624"/>
          </a:xfrm>
          <a:prstGeom prst="rect">
            <a:avLst/>
          </a:prstGeom>
        </p:spPr>
      </p:pic>
      <p:sp>
        <p:nvSpPr>
          <p:cNvPr id="5" name="TextBox 4"/>
          <p:cNvSpPr txBox="1"/>
          <p:nvPr/>
        </p:nvSpPr>
        <p:spPr>
          <a:xfrm>
            <a:off x="5105400" y="2743200"/>
            <a:ext cx="4115229" cy="1015663"/>
          </a:xfrm>
          <a:prstGeom prst="rect">
            <a:avLst/>
          </a:prstGeom>
          <a:noFill/>
        </p:spPr>
        <p:txBody>
          <a:bodyPr wrap="none" rtlCol="0">
            <a:spAutoFit/>
          </a:bodyPr>
          <a:lstStyle/>
          <a:p>
            <a:r>
              <a:rPr lang="en-US" sz="2000" b="1" dirty="0" smtClean="0">
                <a:solidFill>
                  <a:srgbClr val="FF0000"/>
                </a:solidFill>
                <a:effectLst>
                  <a:outerShdw blurRad="38100" dist="38100" dir="2700000" algn="tl">
                    <a:srgbClr val="000000">
                      <a:alpha val="43137"/>
                    </a:srgbClr>
                  </a:outerShdw>
                </a:effectLst>
              </a:rPr>
              <a:t>Unfortunately, QA/QC was </a:t>
            </a:r>
          </a:p>
          <a:p>
            <a:r>
              <a:rPr lang="en-US" sz="2000" b="1" dirty="0" smtClean="0">
                <a:solidFill>
                  <a:srgbClr val="FF0000"/>
                </a:solidFill>
                <a:effectLst>
                  <a:outerShdw blurRad="38100" dist="38100" dir="2700000" algn="tl">
                    <a:srgbClr val="000000">
                      <a:alpha val="43137"/>
                    </a:srgbClr>
                  </a:outerShdw>
                </a:effectLst>
              </a:rPr>
              <a:t>not done properly in ANY</a:t>
            </a:r>
          </a:p>
          <a:p>
            <a:r>
              <a:rPr lang="en-US" sz="2000" b="1" dirty="0" smtClean="0">
                <a:solidFill>
                  <a:srgbClr val="FF0000"/>
                </a:solidFill>
                <a:effectLst>
                  <a:outerShdw blurRad="38100" dist="38100" dir="2700000" algn="tl">
                    <a:srgbClr val="000000">
                      <a:alpha val="43137"/>
                    </a:srgbClr>
                  </a:outerShdw>
                </a:effectLst>
              </a:rPr>
              <a:t>parish in LA! </a:t>
            </a:r>
            <a:endParaRPr lang="en-US" sz="2000" b="1" dirty="0">
              <a:solidFill>
                <a:srgbClr val="FF0000"/>
              </a:solidFill>
              <a:effectLst>
                <a:outerShdw blurRad="38100" dist="38100" dir="2700000" algn="tl">
                  <a:srgbClr val="000000">
                    <a:alpha val="43137"/>
                  </a:srgbClr>
                </a:outerShdw>
              </a:effectLst>
            </a:endParaRPr>
          </a:p>
        </p:txBody>
      </p:sp>
      <p:pic>
        <p:nvPicPr>
          <p:cNvPr id="8" name="Picture 7" descr="Pages from TA55_Appendix_1.jpg"/>
          <p:cNvPicPr>
            <a:picLocks noChangeAspect="1"/>
          </p:cNvPicPr>
          <p:nvPr/>
        </p:nvPicPr>
        <p:blipFill>
          <a:blip r:embed="rId4" cstate="print"/>
          <a:stretch>
            <a:fillRect/>
          </a:stretch>
        </p:blipFill>
        <p:spPr>
          <a:xfrm>
            <a:off x="152400" y="4038600"/>
            <a:ext cx="5943600" cy="2715768"/>
          </a:xfrm>
          <a:prstGeom prst="rect">
            <a:avLst/>
          </a:prstGeom>
        </p:spPr>
      </p:pic>
      <p:sp>
        <p:nvSpPr>
          <p:cNvPr id="9" name="TextBox 8"/>
          <p:cNvSpPr txBox="1"/>
          <p:nvPr/>
        </p:nvSpPr>
        <p:spPr>
          <a:xfrm>
            <a:off x="6400800" y="5105400"/>
            <a:ext cx="2059346" cy="923330"/>
          </a:xfrm>
          <a:prstGeom prst="rect">
            <a:avLst/>
          </a:prstGeom>
          <a:noFill/>
        </p:spPr>
        <p:txBody>
          <a:bodyPr wrap="none" rtlCol="0">
            <a:spAutoFit/>
          </a:bodyPr>
          <a:lstStyle/>
          <a:p>
            <a:pPr algn="ctr"/>
            <a:r>
              <a:rPr lang="en-US" dirty="0" smtClean="0"/>
              <a:t>One of the last</a:t>
            </a:r>
          </a:p>
          <a:p>
            <a:pPr algn="ctr"/>
            <a:r>
              <a:rPr lang="en-US" dirty="0" smtClean="0"/>
              <a:t>Claiborne Parish</a:t>
            </a:r>
          </a:p>
          <a:p>
            <a:pPr algn="ctr"/>
            <a:r>
              <a:rPr lang="en-US" dirty="0" smtClean="0"/>
              <a:t>2008</a:t>
            </a:r>
            <a:endParaRPr lang="en-US" dirty="0"/>
          </a:p>
        </p:txBody>
      </p:sp>
      <p:sp>
        <p:nvSpPr>
          <p:cNvPr id="10" name="TextBox 9"/>
          <p:cNvSpPr txBox="1"/>
          <p:nvPr/>
        </p:nvSpPr>
        <p:spPr>
          <a:xfrm>
            <a:off x="6705600" y="1143000"/>
            <a:ext cx="2359107" cy="1477328"/>
          </a:xfrm>
          <a:prstGeom prst="rect">
            <a:avLst/>
          </a:prstGeom>
          <a:noFill/>
        </p:spPr>
        <p:txBody>
          <a:bodyPr wrap="none" rtlCol="0">
            <a:spAutoFit/>
          </a:bodyPr>
          <a:lstStyle/>
          <a:p>
            <a:pPr algn="ctr"/>
            <a:r>
              <a:rPr lang="en-US" dirty="0" smtClean="0"/>
              <a:t>One of the first</a:t>
            </a:r>
          </a:p>
          <a:p>
            <a:pPr algn="ctr"/>
            <a:r>
              <a:rPr lang="en-US" dirty="0" smtClean="0"/>
              <a:t>Plaquemines, </a:t>
            </a:r>
          </a:p>
          <a:p>
            <a:pPr algn="ctr"/>
            <a:r>
              <a:rPr lang="en-US" dirty="0" smtClean="0"/>
              <a:t>Jefferson, and </a:t>
            </a:r>
          </a:p>
          <a:p>
            <a:pPr algn="ctr"/>
            <a:r>
              <a:rPr lang="en-US" dirty="0" smtClean="0"/>
              <a:t>Lafourche Parishes</a:t>
            </a:r>
          </a:p>
          <a:p>
            <a:pPr algn="ctr"/>
            <a:r>
              <a:rPr lang="en-US" dirty="0" smtClean="0"/>
              <a:t>2008</a:t>
            </a:r>
            <a:endParaRPr lang="en-US" dirty="0"/>
          </a:p>
        </p:txBody>
      </p:sp>
      <p:sp>
        <p:nvSpPr>
          <p:cNvPr id="11" name="Rectangle 10"/>
          <p:cNvSpPr/>
          <p:nvPr/>
        </p:nvSpPr>
        <p:spPr>
          <a:xfrm>
            <a:off x="1219200" y="1752600"/>
            <a:ext cx="13716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219200" y="4572000"/>
            <a:ext cx="13716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8305800" cy="1143000"/>
          </a:xfrm>
        </p:spPr>
        <p:txBody>
          <a:bodyPr>
            <a:noAutofit/>
          </a:bodyPr>
          <a:lstStyle/>
          <a:p>
            <a:pPr algn="ctr"/>
            <a:r>
              <a:rPr lang="en-US" sz="3600" b="1" dirty="0" smtClean="0">
                <a:solidFill>
                  <a:srgbClr val="00B0F0"/>
                </a:solidFill>
              </a:rPr>
              <a:t>FEMA needs to require scientific </a:t>
            </a:r>
            <a:br>
              <a:rPr lang="en-US" sz="3600" b="1" dirty="0" smtClean="0">
                <a:solidFill>
                  <a:srgbClr val="00B0F0"/>
                </a:solidFill>
              </a:rPr>
            </a:br>
            <a:r>
              <a:rPr lang="en-US" sz="3600" b="1" dirty="0" smtClean="0">
                <a:solidFill>
                  <a:srgbClr val="00B0F0"/>
                </a:solidFill>
              </a:rPr>
              <a:t>handling of statistical outliers</a:t>
            </a:r>
            <a:endParaRPr lang="en-US" sz="3600" b="1" dirty="0">
              <a:solidFill>
                <a:srgbClr val="00B0F0"/>
              </a:solidFill>
            </a:endParaRPr>
          </a:p>
        </p:txBody>
      </p:sp>
      <p:sp>
        <p:nvSpPr>
          <p:cNvPr id="6" name="TextBox 5"/>
          <p:cNvSpPr txBox="1"/>
          <p:nvPr/>
        </p:nvSpPr>
        <p:spPr>
          <a:xfrm>
            <a:off x="304800" y="1600200"/>
            <a:ext cx="8792663" cy="5262979"/>
          </a:xfrm>
          <a:prstGeom prst="rect">
            <a:avLst/>
          </a:prstGeom>
          <a:noFill/>
        </p:spPr>
        <p:txBody>
          <a:bodyPr wrap="none" rtlCol="0">
            <a:spAutoFit/>
          </a:bodyPr>
          <a:lstStyle/>
          <a:p>
            <a:pPr>
              <a:buFont typeface="Arial" pitchFamily="34" charset="0"/>
              <a:buChar char="•"/>
            </a:pPr>
            <a:r>
              <a:rPr lang="en-US" sz="2400" dirty="0" smtClean="0"/>
              <a:t> Scientific and surveying practice does not recognize </a:t>
            </a:r>
          </a:p>
          <a:p>
            <a:r>
              <a:rPr lang="en-US" sz="2400" dirty="0" smtClean="0"/>
              <a:t>  arbitrary removal of data without cause, i.e., are the </a:t>
            </a:r>
          </a:p>
          <a:p>
            <a:r>
              <a:rPr lang="en-US" sz="2400" dirty="0" smtClean="0"/>
              <a:t>  errors really outliers or are they representative.</a:t>
            </a:r>
          </a:p>
          <a:p>
            <a:pPr>
              <a:buFont typeface="Arial" pitchFamily="34" charset="0"/>
              <a:buChar char="•"/>
            </a:pPr>
            <a:r>
              <a:rPr lang="en-US" sz="2400" dirty="0" smtClean="0"/>
              <a:t> FEMA allows for removal of statistical outliers. FEMA </a:t>
            </a:r>
          </a:p>
          <a:p>
            <a:r>
              <a:rPr lang="en-US" sz="2400" dirty="0" smtClean="0"/>
              <a:t>  Guidelines recognize that, "Statisticians almost </a:t>
            </a:r>
          </a:p>
          <a:p>
            <a:r>
              <a:rPr lang="en-US" sz="2400" dirty="0" smtClean="0"/>
              <a:t>  unanimously agree that errors exceeding the </a:t>
            </a:r>
          </a:p>
          <a:p>
            <a:r>
              <a:rPr lang="en-US" sz="2400" dirty="0" smtClean="0"/>
              <a:t>  "3-sigma" level are outliers.” That is 0.25% of a </a:t>
            </a:r>
          </a:p>
          <a:p>
            <a:r>
              <a:rPr lang="en-US" sz="2400" dirty="0" smtClean="0"/>
              <a:t>  dataset. </a:t>
            </a:r>
          </a:p>
          <a:p>
            <a:pPr>
              <a:buFont typeface="Arial" pitchFamily="34" charset="0"/>
              <a:buChar char="•"/>
            </a:pPr>
            <a:r>
              <a:rPr lang="en-US" sz="2400" dirty="0" smtClean="0"/>
              <a:t> Statistical outliers associated with LA lidar were </a:t>
            </a:r>
          </a:p>
          <a:p>
            <a:r>
              <a:rPr lang="en-US" sz="2400" dirty="0" smtClean="0"/>
              <a:t>  removed without explanation. FEMA allowed as much </a:t>
            </a:r>
          </a:p>
          <a:p>
            <a:r>
              <a:rPr lang="en-US" sz="2400" dirty="0" smtClean="0"/>
              <a:t>  as 10% of the data to be removed without cause.</a:t>
            </a:r>
          </a:p>
          <a:p>
            <a:r>
              <a:rPr lang="en-US" sz="2400" dirty="0" smtClean="0"/>
              <a:t>  Data that would have failed the QA test wound up </a:t>
            </a:r>
          </a:p>
          <a:p>
            <a:r>
              <a:rPr lang="en-US" sz="2400" dirty="0" smtClean="0"/>
              <a:t>  passing.</a:t>
            </a:r>
          </a:p>
          <a:p>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rrowheads="1"/>
          </p:cNvSpPr>
          <p:nvPr>
            <p:ph type="title"/>
          </p:nvPr>
        </p:nvSpPr>
        <p:spPr>
          <a:xfrm>
            <a:off x="1752600" y="152400"/>
            <a:ext cx="6629400" cy="990600"/>
          </a:xfrm>
        </p:spPr>
        <p:txBody>
          <a:bodyPr>
            <a:normAutofit fontScale="90000"/>
          </a:bodyPr>
          <a:lstStyle/>
          <a:p>
            <a:pPr eaLnBrk="1" hangingPunct="1">
              <a:defRPr/>
            </a:pPr>
            <a:r>
              <a:rPr lang="en-US" sz="3600" b="0" dirty="0" smtClean="0">
                <a:solidFill>
                  <a:schemeClr val="hlink"/>
                </a:solidFill>
                <a:latin typeface="Times New Roman" pitchFamily="18" charset="0"/>
                <a:cs typeface="Times New Roman" pitchFamily="18" charset="0"/>
              </a:rPr>
              <a:t>Storm Surge Modeling </a:t>
            </a:r>
            <a:br>
              <a:rPr lang="en-US" sz="3600" b="0" dirty="0" smtClean="0">
                <a:solidFill>
                  <a:schemeClr val="hlink"/>
                </a:solidFill>
                <a:latin typeface="Times New Roman" pitchFamily="18" charset="0"/>
                <a:cs typeface="Times New Roman" pitchFamily="18" charset="0"/>
              </a:rPr>
            </a:br>
            <a:r>
              <a:rPr lang="en-US" sz="3600" b="0" dirty="0" smtClean="0">
                <a:solidFill>
                  <a:schemeClr val="hlink"/>
                </a:solidFill>
                <a:latin typeface="Times New Roman" pitchFamily="18" charset="0"/>
                <a:cs typeface="Times New Roman" pitchFamily="18" charset="0"/>
              </a:rPr>
              <a:t>and Topography</a:t>
            </a:r>
            <a:endParaRPr lang="en-US" sz="3600" b="0" dirty="0">
              <a:solidFill>
                <a:schemeClr val="hlink"/>
              </a:solidFill>
              <a:latin typeface="Times New Roman" pitchFamily="18" charset="0"/>
              <a:cs typeface="Times New Roman" pitchFamily="18" charset="0"/>
            </a:endParaRPr>
          </a:p>
        </p:txBody>
      </p:sp>
      <p:sp>
        <p:nvSpPr>
          <p:cNvPr id="76803" name="Rectangle 3"/>
          <p:cNvSpPr>
            <a:spLocks noGrp="1" noChangeArrowheads="1"/>
          </p:cNvSpPr>
          <p:nvPr>
            <p:ph idx="1"/>
          </p:nvPr>
        </p:nvSpPr>
        <p:spPr>
          <a:xfrm>
            <a:off x="1219200" y="1219200"/>
            <a:ext cx="7696200" cy="5257800"/>
          </a:xfrm>
        </p:spPr>
        <p:txBody>
          <a:bodyPr/>
          <a:lstStyle/>
          <a:p>
            <a:pPr eaLnBrk="1" hangingPunct="1">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The </a:t>
            </a:r>
            <a:r>
              <a:rPr lang="en-US" sz="2800" dirty="0">
                <a:effectLst>
                  <a:outerShdw blurRad="38100" dist="38100" dir="2700000" algn="tl">
                    <a:srgbClr val="000000">
                      <a:alpha val="43137"/>
                    </a:srgbClr>
                  </a:outerShdw>
                </a:effectLst>
                <a:latin typeface="Times New Roman" pitchFamily="18" charset="0"/>
                <a:cs typeface="Times New Roman" pitchFamily="18" charset="0"/>
              </a:rPr>
              <a:t>flow of surge in coastal Louisiana is largely controlled by: </a:t>
            </a:r>
          </a:p>
          <a:p>
            <a:pPr eaLnBrk="1" hangingPunct="1">
              <a:buFont typeface="Wingdings" pitchFamily="2" charset="2"/>
              <a:buNone/>
              <a:defRPr/>
            </a:pPr>
            <a:r>
              <a:rPr lang="en-US" sz="2800"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i="1" dirty="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a:t>
            </a: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natural ridges</a:t>
            </a:r>
          </a:p>
          <a:p>
            <a:pPr eaLnBrk="1" hangingPunct="1">
              <a:buFont typeface="Wingdings" pitchFamily="2" charset="2"/>
              <a:buNone/>
              <a:defRPr/>
            </a:pP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400" i="1" dirty="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a:t>
            </a: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levees, walls, </a:t>
            </a:r>
            <a:r>
              <a:rPr lang="en-US" sz="2400" i="1" dirty="0" err="1">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sheetpiles</a:t>
            </a: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a:t>
            </a:r>
          </a:p>
          <a:p>
            <a:pPr eaLnBrk="1" hangingPunct="1">
              <a:buFont typeface="Wingdings" pitchFamily="2" charset="2"/>
              <a:buNone/>
              <a:defRPr/>
            </a:pP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a:t>
            </a:r>
            <a:r>
              <a:rPr lang="en-US" sz="2400" i="1" dirty="0">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a:t>
            </a: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sym typeface="Wingdings" pitchFamily="2" charset="2"/>
              </a:rPr>
              <a:t> roadways, railroad beds.</a:t>
            </a:r>
            <a:r>
              <a:rPr lang="en-US" sz="2400" i="1" dirty="0">
                <a:solidFill>
                  <a:srgbClr val="33CCCC"/>
                </a:solidFill>
                <a:effectLst>
                  <a:outerShdw blurRad="38100" dist="38100" dir="2700000" algn="tl">
                    <a:srgbClr val="000000">
                      <a:alpha val="43137"/>
                    </a:srgbClr>
                  </a:outerShdw>
                </a:effectLst>
                <a:latin typeface="Times New Roman" pitchFamily="18" charset="0"/>
                <a:cs typeface="Times New Roman" pitchFamily="18" charset="0"/>
              </a:rPr>
              <a:t> </a:t>
            </a:r>
          </a:p>
          <a:p>
            <a:pPr eaLnBrk="1" hangingPunct="1">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Thus, one of the key inputs for storm surge models is topography.</a:t>
            </a:r>
          </a:p>
          <a:p>
            <a:pPr eaLnBrk="1" hangingPunct="1">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The Problem: Given that subsidence has lowered the land surface and ruined the vertical control network we use to reference elevations, how reliable are storm surge models?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WY82 north vermillion.jpg"/>
          <p:cNvPicPr>
            <a:picLocks noChangeAspect="1"/>
          </p:cNvPicPr>
          <p:nvPr/>
        </p:nvPicPr>
        <p:blipFill>
          <a:blip r:embed="rId3" cstate="print"/>
          <a:stretch>
            <a:fillRect/>
          </a:stretch>
        </p:blipFill>
        <p:spPr>
          <a:xfrm>
            <a:off x="-931997" y="-609600"/>
            <a:ext cx="11668474" cy="80772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8229600" cy="2209800"/>
          </a:xfrm>
        </p:spPr>
        <p:txBody>
          <a:bodyPr>
            <a:normAutofit/>
          </a:bodyPr>
          <a:lstStyle/>
          <a:p>
            <a:pPr algn="ctr"/>
            <a:r>
              <a:rPr lang="en-US" sz="4000" b="1" dirty="0" smtClean="0">
                <a:solidFill>
                  <a:srgbClr val="00B0F0"/>
                </a:solidFill>
              </a:rPr>
              <a:t>Local biologists show that plants are larger and offer more storm surge protection</a:t>
            </a:r>
            <a:endParaRPr lang="en-US" sz="4000" b="1" dirty="0">
              <a:solidFill>
                <a:srgbClr val="00B0F0"/>
              </a:solidFill>
            </a:endParaRPr>
          </a:p>
        </p:txBody>
      </p:sp>
      <p:pic>
        <p:nvPicPr>
          <p:cNvPr id="6" name="Picture 5" descr="Plant measurementsCameron.jpg"/>
          <p:cNvPicPr>
            <a:picLocks noChangeAspect="1"/>
          </p:cNvPicPr>
          <p:nvPr/>
        </p:nvPicPr>
        <p:blipFill>
          <a:blip r:embed="rId3" cstate="print"/>
          <a:stretch>
            <a:fillRect/>
          </a:stretch>
        </p:blipFill>
        <p:spPr>
          <a:xfrm>
            <a:off x="914400" y="2667000"/>
            <a:ext cx="7462375" cy="31242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7162800" cy="2133600"/>
          </a:xfrm>
        </p:spPr>
        <p:txBody>
          <a:bodyPr>
            <a:normAutofit fontScale="90000"/>
          </a:bodyPr>
          <a:lstStyle/>
          <a:p>
            <a:pPr algn="ctr"/>
            <a:r>
              <a:rPr lang="en-US" b="1" dirty="0" smtClean="0">
                <a:solidFill>
                  <a:schemeClr val="bg2">
                    <a:lumMod val="60000"/>
                    <a:lumOff val="40000"/>
                  </a:schemeClr>
                </a:solidFill>
                <a:effectLst>
                  <a:outerShdw blurRad="38100" dist="38100" dir="2700000" algn="tl">
                    <a:srgbClr val="000000">
                      <a:alpha val="43137"/>
                    </a:srgbClr>
                  </a:outerShdw>
                </a:effectLst>
              </a:rPr>
              <a:t>The Public expects FEMA to use accurate and up-to-date data in its creation of DFIRMs</a:t>
            </a:r>
            <a:endParaRPr lang="en-US" b="1" dirty="0">
              <a:solidFill>
                <a:schemeClr val="bg2">
                  <a:lumMod val="60000"/>
                  <a:lumOff val="40000"/>
                </a:schemeClr>
              </a:solidFill>
              <a:effectLst>
                <a:outerShdw blurRad="38100" dist="38100" dir="2700000" algn="tl">
                  <a:srgbClr val="000000">
                    <a:alpha val="43137"/>
                  </a:srgbClr>
                </a:outerShdw>
              </a:effectLst>
            </a:endParaRPr>
          </a:p>
        </p:txBody>
      </p:sp>
      <p:sp>
        <p:nvSpPr>
          <p:cNvPr id="3" name="TextBox 2"/>
          <p:cNvSpPr txBox="1"/>
          <p:nvPr/>
        </p:nvSpPr>
        <p:spPr>
          <a:xfrm>
            <a:off x="533400" y="2590800"/>
            <a:ext cx="8379217" cy="2185214"/>
          </a:xfrm>
          <a:prstGeom prst="rect">
            <a:avLst/>
          </a:prstGeom>
          <a:noFill/>
        </p:spPr>
        <p:txBody>
          <a:bodyPr wrap="none" rtlCol="0">
            <a:spAutoFit/>
          </a:bodyPr>
          <a:lstStyle/>
          <a:p>
            <a:r>
              <a:rPr lang="en-US" sz="3200" b="1" dirty="0" smtClean="0">
                <a:effectLst>
                  <a:outerShdw blurRad="38100" dist="38100" dir="2700000" algn="tl">
                    <a:srgbClr val="000000">
                      <a:alpha val="43137"/>
                    </a:srgbClr>
                  </a:outerShdw>
                </a:effectLst>
              </a:rPr>
              <a:t>The actual standard is the doctrine </a:t>
            </a:r>
          </a:p>
          <a:p>
            <a:r>
              <a:rPr lang="en-US" sz="3200" b="1" dirty="0" smtClean="0">
                <a:effectLst>
                  <a:outerShdw blurRad="38100" dist="38100" dir="2700000" algn="tl">
                    <a:srgbClr val="000000">
                      <a:alpha val="43137"/>
                    </a:srgbClr>
                  </a:outerShdw>
                </a:effectLst>
              </a:rPr>
              <a:t>of the:</a:t>
            </a:r>
          </a:p>
          <a:p>
            <a:endParaRPr lang="en-US" sz="3200" b="1" dirty="0" smtClean="0">
              <a:effectLst>
                <a:outerShdw blurRad="38100" dist="38100" dir="2700000" algn="tl">
                  <a:srgbClr val="000000">
                    <a:alpha val="43137"/>
                  </a:srgbClr>
                </a:outerShdw>
              </a:effectLst>
            </a:endParaRPr>
          </a:p>
          <a:p>
            <a:r>
              <a:rPr lang="en-US" sz="3200" b="1" i="1" dirty="0" smtClean="0">
                <a:effectLst>
                  <a:outerShdw blurRad="38100" dist="38100" dir="2700000" algn="tl">
                    <a:srgbClr val="000000">
                      <a:alpha val="43137"/>
                    </a:srgbClr>
                  </a:outerShdw>
                </a:effectLst>
              </a:rPr>
              <a:t>               </a:t>
            </a:r>
            <a:r>
              <a:rPr lang="en-US" sz="4000" b="1" i="1" dirty="0" smtClean="0">
                <a:solidFill>
                  <a:srgbClr val="C00000"/>
                </a:solidFill>
                <a:effectLst>
                  <a:outerShdw blurRad="38100" dist="38100" dir="2700000" algn="tl">
                    <a:srgbClr val="000000">
                      <a:alpha val="43137"/>
                    </a:srgbClr>
                  </a:outerShdw>
                </a:effectLst>
              </a:rPr>
              <a:t>“Best available”</a:t>
            </a:r>
            <a:endParaRPr lang="en-US" sz="3200" b="1" i="1" dirty="0">
              <a:solidFill>
                <a:srgbClr val="C00000"/>
              </a:solidFill>
              <a:effectLst>
                <a:outerShdw blurRad="38100" dist="38100" dir="2700000" algn="tl">
                  <a:srgbClr val="000000">
                    <a:alpha val="43137"/>
                  </a:srgbClr>
                </a:outerShdw>
              </a:effectLst>
            </a:endParaRPr>
          </a:p>
        </p:txBody>
      </p:sp>
      <p:sp>
        <p:nvSpPr>
          <p:cNvPr id="4" name="TextBox 3"/>
          <p:cNvSpPr txBox="1"/>
          <p:nvPr/>
        </p:nvSpPr>
        <p:spPr>
          <a:xfrm>
            <a:off x="1524000" y="5791200"/>
            <a:ext cx="6858000" cy="830997"/>
          </a:xfrm>
          <a:prstGeom prst="rect">
            <a:avLst/>
          </a:prstGeom>
          <a:noFill/>
        </p:spPr>
        <p:txBody>
          <a:bodyPr wrap="square" rtlCol="0">
            <a:spAutoFit/>
          </a:bodyPr>
          <a:lstStyle/>
          <a:p>
            <a:pPr algn="ctr"/>
            <a:r>
              <a:rPr lang="en-US" sz="2400" b="1" dirty="0" smtClean="0"/>
              <a:t>Consider the example of bathymetry used in storm surge modeling</a:t>
            </a:r>
            <a:endParaRPr lang="en-US" sz="24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thy date.bmp"/>
          <p:cNvPicPr>
            <a:picLocks noChangeAspect="1"/>
          </p:cNvPicPr>
          <p:nvPr/>
        </p:nvPicPr>
        <p:blipFill>
          <a:blip r:embed="rId3" cstate="print"/>
          <a:stretch>
            <a:fillRect/>
          </a:stretch>
        </p:blipFill>
        <p:spPr>
          <a:xfrm>
            <a:off x="-228600" y="152400"/>
            <a:ext cx="11171668" cy="6297490"/>
          </a:xfrm>
          <a:prstGeom prst="rect">
            <a:avLst/>
          </a:prstGeom>
        </p:spPr>
      </p:pic>
      <p:sp>
        <p:nvSpPr>
          <p:cNvPr id="4" name="TextBox 3"/>
          <p:cNvSpPr txBox="1"/>
          <p:nvPr/>
        </p:nvSpPr>
        <p:spPr>
          <a:xfrm>
            <a:off x="457200" y="5791200"/>
            <a:ext cx="6487673" cy="461665"/>
          </a:xfrm>
          <a:prstGeom prst="rect">
            <a:avLst/>
          </a:prstGeom>
          <a:noFill/>
        </p:spPr>
        <p:txBody>
          <a:bodyPr wrap="none" rtlCol="0">
            <a:spAutoFit/>
          </a:bodyPr>
          <a:lstStyle/>
          <a:p>
            <a:r>
              <a:rPr lang="en-US" sz="2400" b="1" dirty="0" smtClean="0">
                <a:solidFill>
                  <a:srgbClr val="FF0000"/>
                </a:solidFill>
                <a:effectLst>
                  <a:outerShdw blurRad="38100" dist="38100" dir="2700000" algn="tl">
                    <a:srgbClr val="000000">
                      <a:alpha val="43137"/>
                    </a:srgbClr>
                  </a:outerShdw>
                </a:effectLst>
              </a:rPr>
              <a:t>Bathymetric Maps of LA </a:t>
            </a:r>
            <a:r>
              <a:rPr lang="en-US" sz="2400" b="1" smtClean="0">
                <a:solidFill>
                  <a:srgbClr val="FF0000"/>
                </a:solidFill>
                <a:effectLst>
                  <a:outerShdw blurRad="38100" dist="38100" dir="2700000" algn="tl">
                    <a:srgbClr val="000000">
                      <a:alpha val="43137"/>
                    </a:srgbClr>
                  </a:outerShdw>
                </a:effectLst>
              </a:rPr>
              <a:t>are Ancient!</a:t>
            </a:r>
            <a:endParaRPr lang="en-US" sz="24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543800" cy="1143000"/>
          </a:xfrm>
        </p:spPr>
        <p:txBody>
          <a:bodyPr>
            <a:normAutofit/>
          </a:bodyPr>
          <a:lstStyle/>
          <a:p>
            <a:pPr algn="ctr"/>
            <a:r>
              <a:rPr lang="en-US" dirty="0" smtClean="0">
                <a:solidFill>
                  <a:schemeClr val="tx1"/>
                </a:solidFill>
                <a:latin typeface="Times New Roman" pitchFamily="18" charset="0"/>
                <a:cs typeface="Times New Roman" pitchFamily="18" charset="0"/>
              </a:rPr>
              <a:t>What is vertical control?</a:t>
            </a:r>
            <a:endParaRPr lang="en-US"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087880"/>
            <a:ext cx="8229600" cy="4389120"/>
          </a:xfrm>
        </p:spPr>
        <p:txBody>
          <a:bodyPr/>
          <a:lstStyle/>
          <a:p>
            <a:r>
              <a:rPr lang="en-US" dirty="0" smtClean="0"/>
              <a:t>Most simply put, a point of vertical reference, a known point. A mental construct.</a:t>
            </a:r>
          </a:p>
          <a:p>
            <a:r>
              <a:rPr lang="en-US" dirty="0" smtClean="0"/>
              <a:t>Practical manifestation: National Spatial Reference System. Maintained by NGS/NOAA and others. National datums like NAVD 88. </a:t>
            </a:r>
          </a:p>
          <a:p>
            <a:r>
              <a:rPr lang="en-US" dirty="0" smtClean="0"/>
              <a:t>Typically accessed via passive (benchmarks) and active (CORS) access points. </a:t>
            </a:r>
          </a:p>
          <a:p>
            <a:r>
              <a:rPr lang="en-US" dirty="0"/>
              <a:t>Sea level</a:t>
            </a:r>
            <a:r>
              <a:rPr lang="en-US" dirty="0" smtClean="0"/>
              <a:t>? Different issue.</a:t>
            </a:r>
            <a:endParaRPr lang="en-US" dirty="0"/>
          </a:p>
          <a:p>
            <a:pPr marL="0" indent="0">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cstate="print"/>
          <a:srcRect/>
          <a:stretch>
            <a:fillRect/>
          </a:stretch>
        </p:blipFill>
        <p:spPr bwMode="auto">
          <a:xfrm>
            <a:off x="3810000" y="152400"/>
            <a:ext cx="5086350" cy="6461904"/>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g 20.jpg"/>
          <p:cNvPicPr>
            <a:picLocks noChangeAspect="1"/>
          </p:cNvPicPr>
          <p:nvPr/>
        </p:nvPicPr>
        <p:blipFill>
          <a:blip r:embed="rId3" cstate="print"/>
          <a:stretch>
            <a:fillRect/>
          </a:stretch>
        </p:blipFill>
        <p:spPr>
          <a:xfrm>
            <a:off x="152400" y="152400"/>
            <a:ext cx="4555887" cy="6629400"/>
          </a:xfrm>
          <a:prstGeom prst="rect">
            <a:avLst/>
          </a:prstGeom>
        </p:spPr>
      </p:pic>
      <p:pic>
        <p:nvPicPr>
          <p:cNvPr id="4" name="Picture 3" descr="fig 21.jpg"/>
          <p:cNvPicPr>
            <a:picLocks noChangeAspect="1"/>
          </p:cNvPicPr>
          <p:nvPr/>
        </p:nvPicPr>
        <p:blipFill>
          <a:blip r:embed="rId4" cstate="print"/>
          <a:stretch>
            <a:fillRect/>
          </a:stretch>
        </p:blipFill>
        <p:spPr>
          <a:xfrm>
            <a:off x="4648200" y="152400"/>
            <a:ext cx="4368800" cy="3276600"/>
          </a:xfrm>
          <a:prstGeom prst="rect">
            <a:avLst/>
          </a:prstGeom>
        </p:spPr>
      </p:pic>
      <p:sp>
        <p:nvSpPr>
          <p:cNvPr id="5" name="TextBox 4"/>
          <p:cNvSpPr txBox="1"/>
          <p:nvPr/>
        </p:nvSpPr>
        <p:spPr>
          <a:xfrm>
            <a:off x="2286000" y="1828800"/>
            <a:ext cx="1103187" cy="646331"/>
          </a:xfrm>
          <a:prstGeom prst="rect">
            <a:avLst/>
          </a:prstGeom>
          <a:noFill/>
        </p:spPr>
        <p:txBody>
          <a:bodyPr wrap="none" rtlCol="0">
            <a:spAutoFit/>
          </a:bodyPr>
          <a:lstStyle/>
          <a:p>
            <a:r>
              <a:rPr lang="en-US" b="1" dirty="0" smtClean="0">
                <a:solidFill>
                  <a:srgbClr val="FF0000"/>
                </a:solidFill>
                <a:effectLst>
                  <a:outerShdw blurRad="38100" dist="38100" dir="2700000" algn="tl">
                    <a:srgbClr val="000000">
                      <a:alpha val="43137"/>
                    </a:srgbClr>
                  </a:outerShdw>
                </a:effectLst>
              </a:rPr>
              <a:t>FEMA’s</a:t>
            </a:r>
          </a:p>
          <a:p>
            <a:r>
              <a:rPr lang="en-US" b="1" dirty="0" smtClean="0">
                <a:solidFill>
                  <a:srgbClr val="FF0000"/>
                </a:solidFill>
                <a:effectLst>
                  <a:outerShdw blurRad="38100" dist="38100" dir="2700000" algn="tl">
                    <a:srgbClr val="000000">
                      <a:alpha val="43137"/>
                    </a:srgbClr>
                  </a:outerShdw>
                </a:effectLst>
              </a:rPr>
              <a:t>Model</a:t>
            </a:r>
            <a:endParaRPr lang="en-US" b="1" dirty="0">
              <a:solidFill>
                <a:srgbClr val="FF0000"/>
              </a:solidFill>
              <a:effectLst>
                <a:outerShdw blurRad="38100" dist="38100" dir="2700000" algn="tl">
                  <a:srgbClr val="000000">
                    <a:alpha val="43137"/>
                  </a:srgbClr>
                </a:outerShdw>
              </a:effectLst>
            </a:endParaRPr>
          </a:p>
        </p:txBody>
      </p:sp>
      <p:sp>
        <p:nvSpPr>
          <p:cNvPr id="6" name="TextBox 5"/>
          <p:cNvSpPr txBox="1"/>
          <p:nvPr/>
        </p:nvSpPr>
        <p:spPr>
          <a:xfrm>
            <a:off x="4648200" y="4209871"/>
            <a:ext cx="4471096" cy="1200329"/>
          </a:xfrm>
          <a:prstGeom prst="rect">
            <a:avLst/>
          </a:prstGeom>
          <a:noFill/>
        </p:spPr>
        <p:txBody>
          <a:bodyPr wrap="none" rtlCol="0">
            <a:spAutoFit/>
          </a:bodyPr>
          <a:lstStyle/>
          <a:p>
            <a:pPr algn="ctr"/>
            <a:r>
              <a:rPr lang="en-US" b="1" dirty="0" smtClean="0">
                <a:effectLst>
                  <a:outerShdw blurRad="38100" dist="38100" dir="2700000" algn="tl">
                    <a:srgbClr val="000000">
                      <a:alpha val="43137"/>
                    </a:srgbClr>
                  </a:outerShdw>
                </a:effectLst>
              </a:rPr>
              <a:t>ADCIRC model for Rita in </a:t>
            </a:r>
          </a:p>
          <a:p>
            <a:pPr algn="ctr"/>
            <a:r>
              <a:rPr lang="en-US" b="1" dirty="0" smtClean="0">
                <a:effectLst>
                  <a:outerShdw blurRad="38100" dist="38100" dir="2700000" algn="tl">
                    <a:srgbClr val="000000">
                      <a:alpha val="43137"/>
                    </a:srgbClr>
                  </a:outerShdw>
                </a:effectLst>
              </a:rPr>
              <a:t>Cameron Parish can be improved</a:t>
            </a:r>
          </a:p>
          <a:p>
            <a:pPr algn="ctr"/>
            <a:r>
              <a:rPr lang="en-US" b="1" dirty="0" smtClean="0">
                <a:effectLst>
                  <a:outerShdw blurRad="38100" dist="38100" dir="2700000" algn="tl">
                    <a:srgbClr val="000000">
                      <a:alpha val="43137"/>
                    </a:srgbClr>
                  </a:outerShdw>
                </a:effectLst>
              </a:rPr>
              <a:t>by raising topography and </a:t>
            </a:r>
          </a:p>
          <a:p>
            <a:pPr algn="ctr"/>
            <a:r>
              <a:rPr lang="en-US" b="1" dirty="0" smtClean="0">
                <a:effectLst>
                  <a:outerShdw blurRad="38100" dist="38100" dir="2700000" algn="tl">
                    <a:srgbClr val="000000">
                      <a:alpha val="43137"/>
                    </a:srgbClr>
                  </a:outerShdw>
                </a:effectLst>
              </a:rPr>
              <a:t>increasing friction.</a:t>
            </a:r>
            <a:endParaRPr lang="en-US" b="1" dirty="0">
              <a:effectLst>
                <a:outerShdw blurRad="38100" dist="38100" dir="2700000" algn="tl">
                  <a:srgbClr val="000000">
                    <a:alpha val="43137"/>
                  </a:srgbClr>
                </a:outerShdw>
              </a:effectLst>
            </a:endParaRPr>
          </a:p>
        </p:txBody>
      </p:sp>
      <p:sp>
        <p:nvSpPr>
          <p:cNvPr id="7" name="TextBox 6"/>
          <p:cNvSpPr txBox="1"/>
          <p:nvPr/>
        </p:nvSpPr>
        <p:spPr>
          <a:xfrm>
            <a:off x="2051847" y="5181600"/>
            <a:ext cx="2722220" cy="923330"/>
          </a:xfrm>
          <a:prstGeom prst="rect">
            <a:avLst/>
          </a:prstGeom>
          <a:noFill/>
        </p:spPr>
        <p:txBody>
          <a:bodyPr wrap="none" rtlCol="0">
            <a:spAutoFit/>
          </a:bodyPr>
          <a:lstStyle/>
          <a:p>
            <a:pPr algn="ctr"/>
            <a:r>
              <a:rPr lang="en-US" b="1" dirty="0" smtClean="0">
                <a:solidFill>
                  <a:srgbClr val="C00000"/>
                </a:solidFill>
              </a:rPr>
              <a:t>Sensitivity Test—</a:t>
            </a:r>
          </a:p>
          <a:p>
            <a:pPr algn="ctr"/>
            <a:r>
              <a:rPr lang="en-US" b="1" dirty="0" smtClean="0">
                <a:solidFill>
                  <a:srgbClr val="C00000"/>
                </a:solidFill>
              </a:rPr>
              <a:t>Lower topography</a:t>
            </a:r>
          </a:p>
          <a:p>
            <a:pPr algn="ctr"/>
            <a:r>
              <a:rPr lang="en-US" b="1" dirty="0" smtClean="0">
                <a:solidFill>
                  <a:srgbClr val="C00000"/>
                </a:solidFill>
              </a:rPr>
              <a:t>and/or less friction</a:t>
            </a:r>
            <a:endParaRPr lang="en-US" b="1" dirty="0">
              <a:solidFill>
                <a:srgbClr val="C00000"/>
              </a:solidFill>
            </a:endParaRPr>
          </a:p>
        </p:txBody>
      </p:sp>
      <p:sp>
        <p:nvSpPr>
          <p:cNvPr id="8" name="TextBox 7"/>
          <p:cNvSpPr txBox="1"/>
          <p:nvPr/>
        </p:nvSpPr>
        <p:spPr>
          <a:xfrm>
            <a:off x="6172200" y="1743670"/>
            <a:ext cx="2863284" cy="923330"/>
          </a:xfrm>
          <a:prstGeom prst="rect">
            <a:avLst/>
          </a:prstGeom>
          <a:noFill/>
        </p:spPr>
        <p:txBody>
          <a:bodyPr wrap="none" rtlCol="0">
            <a:spAutoFit/>
          </a:bodyPr>
          <a:lstStyle/>
          <a:p>
            <a:pPr algn="ctr"/>
            <a:r>
              <a:rPr lang="en-US" b="1" dirty="0" smtClean="0">
                <a:solidFill>
                  <a:srgbClr val="C00000"/>
                </a:solidFill>
              </a:rPr>
              <a:t>Sensitivity Test—</a:t>
            </a:r>
          </a:p>
          <a:p>
            <a:pPr algn="ctr"/>
            <a:r>
              <a:rPr lang="en-US" b="1" dirty="0" smtClean="0">
                <a:solidFill>
                  <a:srgbClr val="C00000"/>
                </a:solidFill>
              </a:rPr>
              <a:t>Higher topography</a:t>
            </a:r>
          </a:p>
          <a:p>
            <a:pPr algn="ctr"/>
            <a:r>
              <a:rPr lang="en-US" b="1" dirty="0" smtClean="0">
                <a:solidFill>
                  <a:srgbClr val="C00000"/>
                </a:solidFill>
              </a:rPr>
              <a:t>and/or more friction</a:t>
            </a:r>
            <a:endParaRPr lang="en-US" b="1" dirty="0">
              <a:solidFill>
                <a:srgbClr val="C0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1447800" y="304800"/>
            <a:ext cx="7467600" cy="1143000"/>
          </a:xfrm>
        </p:spPr>
        <p:txBody>
          <a:bodyPr/>
          <a:lstStyle/>
          <a:p>
            <a:pPr eaLnBrk="1" hangingPunct="1"/>
            <a:r>
              <a:rPr lang="en-US" sz="3200" smtClean="0">
                <a:solidFill>
                  <a:srgbClr val="FFC000"/>
                </a:solidFill>
                <a:latin typeface="Times New Roman" pitchFamily="18" charset="0"/>
              </a:rPr>
              <a:t>What is the overall strategy</a:t>
            </a:r>
            <a:br>
              <a:rPr lang="en-US" sz="3200" smtClean="0">
                <a:solidFill>
                  <a:srgbClr val="FFC000"/>
                </a:solidFill>
                <a:latin typeface="Times New Roman" pitchFamily="18" charset="0"/>
              </a:rPr>
            </a:br>
            <a:r>
              <a:rPr lang="en-US" sz="3200" smtClean="0">
                <a:solidFill>
                  <a:srgbClr val="FFC000"/>
                </a:solidFill>
                <a:latin typeface="Times New Roman" pitchFamily="18" charset="0"/>
              </a:rPr>
              <a:t>regarding 3-D positioning in LA?</a:t>
            </a:r>
          </a:p>
        </p:txBody>
      </p:sp>
      <p:sp>
        <p:nvSpPr>
          <p:cNvPr id="34819" name="Rectangle 3"/>
          <p:cNvSpPr>
            <a:spLocks noGrp="1" noChangeArrowheads="1"/>
          </p:cNvSpPr>
          <p:nvPr>
            <p:ph idx="1"/>
          </p:nvPr>
        </p:nvSpPr>
        <p:spPr>
          <a:xfrm>
            <a:off x="457200" y="1600200"/>
            <a:ext cx="8534400" cy="5105400"/>
          </a:xfrm>
        </p:spPr>
        <p:txBody>
          <a:bodyPr>
            <a:normAutofit lnSpcReduction="10000"/>
          </a:bodyPr>
          <a:lstStyle/>
          <a:p>
            <a:pPr eaLnBrk="1" hangingPunct="1">
              <a:lnSpc>
                <a:spcPct val="80000"/>
              </a:lnSpc>
            </a:pPr>
            <a:r>
              <a:rPr lang="en-US" sz="2800" smtClean="0">
                <a:latin typeface="Times New Roman" pitchFamily="18" charset="0"/>
              </a:rPr>
              <a:t>The ability to obtain accurate elevations has always been a shared responsibility between NGS, local government, surveyors, and others.</a:t>
            </a:r>
          </a:p>
          <a:p>
            <a:pPr eaLnBrk="1" hangingPunct="1">
              <a:lnSpc>
                <a:spcPct val="80000"/>
              </a:lnSpc>
            </a:pPr>
            <a:r>
              <a:rPr lang="en-US" sz="2800" smtClean="0">
                <a:latin typeface="Times New Roman" pitchFamily="18" charset="0"/>
              </a:rPr>
              <a:t>NGS is committed to providing users in LA with access to the NSRS. This means maintaining a basic backbone of about a hundred benchmarks in south Louisiana, supporting CORS, development of technical standards.</a:t>
            </a:r>
          </a:p>
          <a:p>
            <a:pPr eaLnBrk="1" hangingPunct="1">
              <a:lnSpc>
                <a:spcPct val="80000"/>
              </a:lnSpc>
            </a:pPr>
            <a:r>
              <a:rPr lang="en-US" sz="2800" smtClean="0">
                <a:latin typeface="Times New Roman" pitchFamily="18" charset="0"/>
              </a:rPr>
              <a:t>C4G will provide state-wide GNSS technology to facilitate accurate and precise “anywhere-any time” 3-D positioning. </a:t>
            </a:r>
          </a:p>
          <a:p>
            <a:pPr eaLnBrk="1" hangingPunct="1">
              <a:lnSpc>
                <a:spcPct val="80000"/>
              </a:lnSpc>
            </a:pPr>
            <a:r>
              <a:rPr lang="en-US" sz="2800" smtClean="0">
                <a:latin typeface="Times New Roman" pitchFamily="18" charset="0"/>
              </a:rPr>
              <a:t>Local people will have to decide how they wish to access the NSRS. NGS and C4G are dedicated to helping individual parishes craft viable local solutions to meet local needs and $$ issues.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linds(horizontal)">
                                      <p:cBhvr>
                                        <p:cTn id="7" dur="5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blinds(horizontal)">
                                      <p:cBhvr>
                                        <p:cTn id="12" dur="500"/>
                                        <p:tgtEl>
                                          <p:spTgt spid="34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blinds(horizontal)">
                                      <p:cBhvr>
                                        <p:cTn id="17" dur="5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blinds(horizontal)">
                                      <p:cBhvr>
                                        <p:cTn id="22" dur="500"/>
                                        <p:tgtEl>
                                          <p:spTgt spid="34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447800" y="457200"/>
            <a:ext cx="7467600" cy="990600"/>
          </a:xfrm>
        </p:spPr>
        <p:txBody>
          <a:bodyPr/>
          <a:lstStyle/>
          <a:p>
            <a:pPr eaLnBrk="1" hangingPunct="1"/>
            <a:r>
              <a:rPr lang="en-US" sz="4000" smtClean="0">
                <a:solidFill>
                  <a:srgbClr val="E6B608"/>
                </a:solidFill>
                <a:latin typeface="Times New Roman" pitchFamily="18" charset="0"/>
              </a:rPr>
              <a:t>LSU’s Role in Fixing the Problem</a:t>
            </a:r>
          </a:p>
        </p:txBody>
      </p:sp>
      <p:sp>
        <p:nvSpPr>
          <p:cNvPr id="27651" name="Rectangle 3"/>
          <p:cNvSpPr>
            <a:spLocks noGrp="1" noChangeArrowheads="1"/>
          </p:cNvSpPr>
          <p:nvPr>
            <p:ph idx="1"/>
          </p:nvPr>
        </p:nvSpPr>
        <p:spPr>
          <a:xfrm>
            <a:off x="228600" y="2286000"/>
            <a:ext cx="8839200" cy="4191000"/>
          </a:xfrm>
        </p:spPr>
        <p:txBody>
          <a:bodyPr/>
          <a:lstStyle/>
          <a:p>
            <a:pPr eaLnBrk="1" hangingPunct="1">
              <a:lnSpc>
                <a:spcPct val="80000"/>
              </a:lnSpc>
            </a:pPr>
            <a:r>
              <a:rPr lang="en-US" sz="2600" b="1" smtClean="0">
                <a:solidFill>
                  <a:schemeClr val="accent2"/>
                </a:solidFill>
                <a:latin typeface="Times New Roman" pitchFamily="18" charset="0"/>
              </a:rPr>
              <a:t>Operation of GULFNet GPS Reference Network across South Louisiana</a:t>
            </a:r>
          </a:p>
          <a:p>
            <a:pPr eaLnBrk="1" hangingPunct="1">
              <a:lnSpc>
                <a:spcPct val="80000"/>
              </a:lnSpc>
              <a:buFont typeface="Wingdings" pitchFamily="2" charset="2"/>
              <a:buNone/>
            </a:pPr>
            <a:r>
              <a:rPr lang="en-US" sz="2000" i="1" smtClean="0">
                <a:latin typeface="Times New Roman" pitchFamily="18" charset="0"/>
              </a:rPr>
              <a:t>   42 CORS. Users can access the National Spatial Reference System anywhere in Louisiana with confidence. </a:t>
            </a:r>
            <a:r>
              <a:rPr lang="en-US" sz="2000" b="1" i="1" smtClean="0">
                <a:solidFill>
                  <a:schemeClr val="accent1"/>
                </a:solidFill>
                <a:latin typeface="Times New Roman" pitchFamily="18" charset="0"/>
              </a:rPr>
              <a:t>Think of CORS as “smart benchmarks”.</a:t>
            </a:r>
            <a:r>
              <a:rPr lang="en-US" sz="2000" i="1" smtClean="0">
                <a:latin typeface="Times New Roman" pitchFamily="18" charset="0"/>
              </a:rPr>
              <a:t> GULFNet is updated daily and will remain accurate into the future without costly re-observations. Heights recognized as legal under Louisiana State law.          </a:t>
            </a:r>
            <a:r>
              <a:rPr lang="en-US" sz="2000" i="1" smtClean="0">
                <a:latin typeface="Times New Roman" pitchFamily="18" charset="0"/>
                <a:hlinkClick r:id="rId3"/>
              </a:rPr>
              <a:t>www.ngs.noaa/CORS</a:t>
            </a:r>
            <a:endParaRPr lang="en-US" sz="2000" i="1" smtClean="0">
              <a:latin typeface="Times New Roman" pitchFamily="18" charset="0"/>
            </a:endParaRPr>
          </a:p>
          <a:p>
            <a:pPr eaLnBrk="1" hangingPunct="1">
              <a:lnSpc>
                <a:spcPct val="80000"/>
              </a:lnSpc>
            </a:pPr>
            <a:r>
              <a:rPr lang="en-US" sz="2600" b="1" smtClean="0">
                <a:solidFill>
                  <a:srgbClr val="16F861"/>
                </a:solidFill>
                <a:latin typeface="Times New Roman" pitchFamily="18" charset="0"/>
              </a:rPr>
              <a:t>Creation of a State-wide Real-time Network</a:t>
            </a:r>
          </a:p>
          <a:p>
            <a:pPr eaLnBrk="1" hangingPunct="1">
              <a:lnSpc>
                <a:spcPct val="80000"/>
              </a:lnSpc>
              <a:buFont typeface="Wingdings" pitchFamily="2" charset="2"/>
              <a:buNone/>
            </a:pPr>
            <a:r>
              <a:rPr lang="en-US" sz="2000" i="1" smtClean="0">
                <a:latin typeface="Times New Roman" pitchFamily="18" charset="0"/>
              </a:rPr>
              <a:t>   GULFNet real-time kinematic GPS RTN network allows users to obtain accurate and precise 3-D positions anywhere-anytime in Louisiana. Precision: 1 cm Horiz., 2 cm Vert. Users can obtain 2004.65 elevations by site calibration.</a:t>
            </a:r>
          </a:p>
          <a:p>
            <a:pPr eaLnBrk="1" hangingPunct="1">
              <a:lnSpc>
                <a:spcPct val="80000"/>
              </a:lnSpc>
            </a:pPr>
            <a:r>
              <a:rPr lang="en-US" sz="2800" b="1" smtClean="0">
                <a:solidFill>
                  <a:srgbClr val="33CCCC"/>
                </a:solidFill>
                <a:latin typeface="Times New Roman" pitchFamily="18" charset="0"/>
              </a:rPr>
              <a:t>Training</a:t>
            </a:r>
          </a:p>
          <a:p>
            <a:pPr eaLnBrk="1" hangingPunct="1">
              <a:lnSpc>
                <a:spcPct val="80000"/>
              </a:lnSpc>
              <a:buFont typeface="Wingdings" pitchFamily="2" charset="2"/>
              <a:buNone/>
            </a:pPr>
            <a:r>
              <a:rPr lang="en-US" sz="2000" i="1" smtClean="0">
                <a:latin typeface="Times New Roman" pitchFamily="18" charset="0"/>
              </a:rPr>
              <a:t>	Provide know-how to enable users to exploit the new resources.</a:t>
            </a:r>
          </a:p>
        </p:txBody>
      </p:sp>
      <p:sp>
        <p:nvSpPr>
          <p:cNvPr id="27654" name="Text Box 6"/>
          <p:cNvSpPr txBox="1">
            <a:spLocks noChangeArrowheads="1"/>
          </p:cNvSpPr>
          <p:nvPr/>
        </p:nvSpPr>
        <p:spPr bwMode="auto">
          <a:xfrm>
            <a:off x="2576513" y="1600200"/>
            <a:ext cx="5043487" cy="457200"/>
          </a:xfrm>
          <a:prstGeom prst="rect">
            <a:avLst/>
          </a:prstGeom>
          <a:noFill/>
          <a:ln w="9525">
            <a:noFill/>
            <a:miter lim="800000"/>
            <a:headEnd/>
            <a:tailEnd/>
          </a:ln>
          <a:effectLst/>
        </p:spPr>
        <p:txBody>
          <a:bodyPr wrap="none">
            <a:spAutoFit/>
          </a:bodyPr>
          <a:lstStyle/>
          <a:p>
            <a:pPr eaLnBrk="0" hangingPunct="0"/>
            <a:r>
              <a:rPr lang="en-US" sz="2400" b="1" i="1">
                <a:effectLst>
                  <a:outerShdw blurRad="38100" dist="38100" dir="2700000" algn="tl">
                    <a:srgbClr val="000000"/>
                  </a:outerShdw>
                </a:effectLst>
                <a:latin typeface="Times New Roman" pitchFamily="18" charset="0"/>
              </a:rPr>
              <a:t>“Positioning Louisiana for the future”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2" dur="500"/>
                                        <p:tgtEl>
                                          <p:spTgt spid="27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7" dur="500"/>
                                        <p:tgtEl>
                                          <p:spTgt spid="276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blinds(horizontal)">
                                      <p:cBhvr>
                                        <p:cTn id="22" dur="500"/>
                                        <p:tgtEl>
                                          <p:spTgt spid="276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blinds(horizontal)">
                                      <p:cBhvr>
                                        <p:cTn id="27" dur="500"/>
                                        <p:tgtEl>
                                          <p:spTgt spid="276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51">
                                            <p:txEl>
                                              <p:pRg st="5" end="5"/>
                                            </p:txEl>
                                          </p:spTgt>
                                        </p:tgtEl>
                                        <p:attrNameLst>
                                          <p:attrName>style.visibility</p:attrName>
                                        </p:attrNameLst>
                                      </p:cBhvr>
                                      <p:to>
                                        <p:strVal val="visible"/>
                                      </p:to>
                                    </p:set>
                                    <p:animEffect transition="in" filter="blinds(horizontal)">
                                      <p:cBhvr>
                                        <p:cTn id="32" dur="500"/>
                                        <p:tgtEl>
                                          <p:spTgt spid="276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2008 Levees LIDAR_GNO"/>
          <p:cNvPicPr>
            <a:picLocks noChangeAspect="1" noChangeArrowheads="1"/>
          </p:cNvPicPr>
          <p:nvPr/>
        </p:nvPicPr>
        <p:blipFill>
          <a:blip r:embed="rId3" cstate="print"/>
          <a:srcRect/>
          <a:stretch>
            <a:fillRect/>
          </a:stretch>
        </p:blipFill>
        <p:spPr bwMode="auto">
          <a:xfrm>
            <a:off x="0" y="-152400"/>
            <a:ext cx="9448800" cy="7300913"/>
          </a:xfrm>
          <a:prstGeom prst="rect">
            <a:avLst/>
          </a:prstGeom>
          <a:noFill/>
          <a:ln w="9525">
            <a:noFill/>
            <a:miter lim="800000"/>
            <a:headEnd/>
            <a:tailEnd/>
          </a:ln>
        </p:spPr>
      </p:pic>
      <p:sp>
        <p:nvSpPr>
          <p:cNvPr id="84997" name="Text Box 5"/>
          <p:cNvSpPr txBox="1">
            <a:spLocks noChangeArrowheads="1"/>
          </p:cNvSpPr>
          <p:nvPr/>
        </p:nvSpPr>
        <p:spPr bwMode="auto">
          <a:xfrm>
            <a:off x="228600" y="152400"/>
            <a:ext cx="5999163" cy="1006475"/>
          </a:xfrm>
          <a:prstGeom prst="rect">
            <a:avLst/>
          </a:prstGeom>
          <a:noFill/>
          <a:ln w="9525">
            <a:noFill/>
            <a:miter lim="800000"/>
            <a:headEnd/>
            <a:tailEnd/>
          </a:ln>
          <a:effectLst/>
        </p:spPr>
        <p:txBody>
          <a:bodyPr wrap="none">
            <a:spAutoFit/>
          </a:bodyPr>
          <a:lstStyle/>
          <a:p>
            <a:pPr eaLnBrk="0" hangingPunct="0"/>
            <a:r>
              <a:rPr lang="en-US" sz="2000" b="1">
                <a:solidFill>
                  <a:schemeClr val="hlink"/>
                </a:solidFill>
                <a:effectLst>
                  <a:outerShdw blurRad="38100" dist="38100" dir="2700000" algn="tl">
                    <a:srgbClr val="000000"/>
                  </a:outerShdw>
                </a:effectLst>
              </a:rPr>
              <a:t>The Louisiana Legislature requested LSU</a:t>
            </a:r>
          </a:p>
          <a:p>
            <a:pPr eaLnBrk="0" hangingPunct="0"/>
            <a:r>
              <a:rPr lang="en-US" sz="2000" b="1">
                <a:solidFill>
                  <a:schemeClr val="hlink"/>
                </a:solidFill>
                <a:effectLst>
                  <a:outerShdw blurRad="38100" dist="38100" dir="2700000" algn="tl">
                    <a:srgbClr val="000000"/>
                  </a:outerShdw>
                </a:effectLst>
              </a:rPr>
              <a:t>measure the height of the South LA HPS</a:t>
            </a:r>
          </a:p>
          <a:p>
            <a:pPr eaLnBrk="0" hangingPunct="0"/>
            <a:r>
              <a:rPr lang="en-US" sz="2000" b="1">
                <a:solidFill>
                  <a:schemeClr val="hlink"/>
                </a:solidFill>
                <a:effectLst>
                  <a:outerShdw blurRad="38100" dist="38100" dir="2700000" algn="tl">
                    <a:srgbClr val="000000"/>
                  </a:outerShdw>
                </a:effectLst>
                <a:sym typeface="Wingdings" pitchFamily="2" charset="2"/>
              </a:rPr>
              <a:t>in 2006-2007.    N = 50,000 points</a:t>
            </a:r>
            <a:endParaRPr lang="en-US" sz="2000" b="1">
              <a:solidFill>
                <a:schemeClr val="hlink"/>
              </a:solidFill>
              <a:effectLst>
                <a:outerShdw blurRad="38100" dist="38100" dir="2700000" algn="tl">
                  <a:srgbClr val="000000"/>
                </a:outerShdw>
              </a:effectLst>
            </a:endParaRPr>
          </a:p>
        </p:txBody>
      </p:sp>
      <p:sp>
        <p:nvSpPr>
          <p:cNvPr id="17413" name="Text Box 5"/>
          <p:cNvSpPr txBox="1">
            <a:spLocks noChangeArrowheads="1"/>
          </p:cNvSpPr>
          <p:nvPr/>
        </p:nvSpPr>
        <p:spPr bwMode="auto">
          <a:xfrm>
            <a:off x="152400" y="5791200"/>
            <a:ext cx="2844800" cy="1069975"/>
          </a:xfrm>
          <a:prstGeom prst="rect">
            <a:avLst/>
          </a:prstGeom>
          <a:solidFill>
            <a:schemeClr val="accent1"/>
          </a:solidFill>
          <a:ln w="9525">
            <a:noFill/>
            <a:miter lim="800000"/>
            <a:headEnd/>
            <a:tailEnd/>
          </a:ln>
          <a:effectLst/>
        </p:spPr>
        <p:txBody>
          <a:bodyPr wrap="none">
            <a:spAutoFit/>
          </a:bodyPr>
          <a:lstStyle/>
          <a:p>
            <a:r>
              <a:rPr lang="en-US" sz="1600" b="1">
                <a:solidFill>
                  <a:schemeClr val="hlink"/>
                </a:solidFill>
                <a:effectLst>
                  <a:outerShdw blurRad="38100" dist="38100" dir="2700000" algn="tl">
                    <a:srgbClr val="000000"/>
                  </a:outerShdw>
                </a:effectLst>
              </a:rPr>
              <a:t>Note: Does not reflect </a:t>
            </a:r>
          </a:p>
          <a:p>
            <a:r>
              <a:rPr lang="en-US" sz="1600" b="1">
                <a:solidFill>
                  <a:schemeClr val="hlink"/>
                </a:solidFill>
                <a:effectLst>
                  <a:outerShdw blurRad="38100" dist="38100" dir="2700000" algn="tl">
                    <a:srgbClr val="000000"/>
                  </a:outerShdw>
                </a:effectLst>
              </a:rPr>
              <a:t>post 2007 changes </a:t>
            </a:r>
          </a:p>
          <a:p>
            <a:r>
              <a:rPr lang="en-US" sz="1600" b="1">
                <a:solidFill>
                  <a:schemeClr val="hlink"/>
                </a:solidFill>
                <a:effectLst>
                  <a:outerShdw blurRad="38100" dist="38100" dir="2700000" algn="tl">
                    <a:srgbClr val="000000"/>
                  </a:outerShdw>
                </a:effectLst>
              </a:rPr>
              <a:t>Due to construction by </a:t>
            </a:r>
          </a:p>
          <a:p>
            <a:r>
              <a:rPr lang="en-US" sz="1600" b="1">
                <a:solidFill>
                  <a:schemeClr val="hlink"/>
                </a:solidFill>
                <a:effectLst>
                  <a:outerShdw blurRad="38100" dist="38100" dir="2700000" algn="tl">
                    <a:srgbClr val="000000"/>
                  </a:outerShdw>
                </a:effectLst>
              </a:rPr>
              <a:t>USACE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IHNC-MRGO"/>
          <p:cNvPicPr>
            <a:picLocks noChangeAspect="1" noChangeArrowheads="1"/>
          </p:cNvPicPr>
          <p:nvPr/>
        </p:nvPicPr>
        <p:blipFill>
          <a:blip r:embed="rId3" cstate="print"/>
          <a:srcRect/>
          <a:stretch>
            <a:fillRect/>
          </a:stretch>
        </p:blipFill>
        <p:spPr bwMode="auto">
          <a:xfrm>
            <a:off x="1219200" y="1206500"/>
            <a:ext cx="7924800" cy="5651500"/>
          </a:xfrm>
          <a:prstGeom prst="rect">
            <a:avLst/>
          </a:prstGeom>
          <a:noFill/>
          <a:ln w="9525">
            <a:noFill/>
            <a:miter lim="800000"/>
            <a:headEnd/>
            <a:tailEnd/>
          </a:ln>
        </p:spPr>
      </p:pic>
      <p:sp>
        <p:nvSpPr>
          <p:cNvPr id="72709" name="Text Box 5"/>
          <p:cNvSpPr txBox="1">
            <a:spLocks noChangeArrowheads="1"/>
          </p:cNvSpPr>
          <p:nvPr/>
        </p:nvSpPr>
        <p:spPr bwMode="auto">
          <a:xfrm>
            <a:off x="1600200" y="319088"/>
            <a:ext cx="7232650" cy="519112"/>
          </a:xfrm>
          <a:prstGeom prst="rect">
            <a:avLst/>
          </a:prstGeom>
          <a:noFill/>
          <a:ln w="9525">
            <a:noFill/>
            <a:miter lim="800000"/>
            <a:headEnd/>
            <a:tailEnd/>
          </a:ln>
          <a:effectLst/>
        </p:spPr>
        <p:txBody>
          <a:bodyPr wrap="none">
            <a:spAutoFit/>
          </a:bodyPr>
          <a:lstStyle/>
          <a:p>
            <a:pPr eaLnBrk="0" hangingPunct="0">
              <a:defRPr/>
            </a:pPr>
            <a:r>
              <a:rPr lang="en-US" sz="2800" b="1">
                <a:solidFill>
                  <a:srgbClr val="33CCCC"/>
                </a:solidFill>
                <a:effectLst>
                  <a:outerShdw blurRad="38100" dist="38100" dir="2700000" algn="tl">
                    <a:srgbClr val="000000"/>
                  </a:outerShdw>
                </a:effectLst>
              </a:rPr>
              <a:t>IHNC-MRGO Floodwalls and Levees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8"/>
          <p:cNvGrpSpPr>
            <a:grpSpLocks/>
          </p:cNvGrpSpPr>
          <p:nvPr/>
        </p:nvGrpSpPr>
        <p:grpSpPr bwMode="auto">
          <a:xfrm>
            <a:off x="1249363" y="0"/>
            <a:ext cx="7894637" cy="3370263"/>
            <a:chOff x="787" y="0"/>
            <a:chExt cx="4973" cy="2123"/>
          </a:xfrm>
        </p:grpSpPr>
        <p:pic>
          <p:nvPicPr>
            <p:cNvPr id="20486" name="Picture 4" descr="Katrina_msk"/>
            <p:cNvPicPr>
              <a:picLocks noChangeAspect="1" noChangeArrowheads="1"/>
            </p:cNvPicPr>
            <p:nvPr/>
          </p:nvPicPr>
          <p:blipFill>
            <a:blip r:embed="rId3" cstate="print"/>
            <a:srcRect/>
            <a:stretch>
              <a:fillRect/>
            </a:stretch>
          </p:blipFill>
          <p:spPr bwMode="auto">
            <a:xfrm>
              <a:off x="2544" y="0"/>
              <a:ext cx="3216" cy="2123"/>
            </a:xfrm>
            <a:prstGeom prst="rect">
              <a:avLst/>
            </a:prstGeom>
            <a:noFill/>
            <a:ln w="9525">
              <a:noFill/>
              <a:miter lim="800000"/>
              <a:headEnd/>
              <a:tailEnd/>
            </a:ln>
          </p:spPr>
        </p:pic>
        <p:sp>
          <p:nvSpPr>
            <p:cNvPr id="61446" name="Text Box 6"/>
            <p:cNvSpPr txBox="1">
              <a:spLocks noChangeArrowheads="1"/>
            </p:cNvSpPr>
            <p:nvPr/>
          </p:nvSpPr>
          <p:spPr bwMode="auto">
            <a:xfrm>
              <a:off x="787" y="144"/>
              <a:ext cx="1803" cy="1438"/>
            </a:xfrm>
            <a:prstGeom prst="rect">
              <a:avLst/>
            </a:prstGeom>
            <a:noFill/>
            <a:ln w="9525">
              <a:noFill/>
              <a:miter lim="800000"/>
              <a:headEnd/>
              <a:tailEnd/>
            </a:ln>
            <a:effectLst/>
          </p:spPr>
          <p:txBody>
            <a:bodyPr wrap="none">
              <a:spAutoFit/>
            </a:bodyPr>
            <a:lstStyle/>
            <a:p>
              <a:pPr algn="ctr" eaLnBrk="0" hangingPunct="0"/>
              <a:r>
                <a:rPr lang="en-US" sz="2400" b="1">
                  <a:solidFill>
                    <a:srgbClr val="33CCCC"/>
                  </a:solidFill>
                  <a:effectLst>
                    <a:outerShdw blurRad="38100" dist="38100" dir="2700000" algn="tl">
                      <a:srgbClr val="000000"/>
                    </a:outerShdw>
                  </a:effectLst>
                </a:rPr>
                <a:t>Operational </a:t>
              </a:r>
            </a:p>
            <a:p>
              <a:pPr algn="ctr" eaLnBrk="0" hangingPunct="0"/>
              <a:r>
                <a:rPr lang="en-US" sz="2400" b="1">
                  <a:solidFill>
                    <a:srgbClr val="33CCCC"/>
                  </a:solidFill>
                  <a:effectLst>
                    <a:outerShdw blurRad="38100" dist="38100" dir="2700000" algn="tl">
                      <a:srgbClr val="000000"/>
                    </a:outerShdw>
                  </a:effectLst>
                </a:rPr>
                <a:t>NHC Katrina </a:t>
              </a:r>
            </a:p>
            <a:p>
              <a:pPr algn="ctr" eaLnBrk="0" hangingPunct="0"/>
              <a:r>
                <a:rPr lang="en-US" sz="2400" b="1">
                  <a:solidFill>
                    <a:srgbClr val="33CCCC"/>
                  </a:solidFill>
                  <a:effectLst>
                    <a:outerShdw blurRad="38100" dist="38100" dir="2700000" algn="tl">
                      <a:srgbClr val="000000"/>
                    </a:outerShdw>
                  </a:effectLst>
                </a:rPr>
                <a:t>SLOSH model</a:t>
              </a:r>
            </a:p>
            <a:p>
              <a:pPr algn="ctr" eaLnBrk="0" hangingPunct="0"/>
              <a:r>
                <a:rPr lang="en-US" sz="2400" b="1">
                  <a:solidFill>
                    <a:srgbClr val="33CCCC"/>
                  </a:solidFill>
                  <a:effectLst>
                    <a:outerShdw blurRad="38100" dist="38100" dir="2700000" algn="tl">
                      <a:srgbClr val="000000"/>
                    </a:outerShdw>
                  </a:effectLst>
                </a:rPr>
                <a:t>using </a:t>
              </a:r>
              <a:r>
                <a:rPr lang="en-US" sz="2400" b="1">
                  <a:solidFill>
                    <a:srgbClr val="FF3300"/>
                  </a:solidFill>
                  <a:effectLst>
                    <a:outerShdw blurRad="38100" dist="38100" dir="2700000" algn="tl">
                      <a:srgbClr val="000000"/>
                    </a:outerShdw>
                  </a:effectLst>
                </a:rPr>
                <a:t>outdated</a:t>
              </a:r>
              <a:r>
                <a:rPr lang="en-US" sz="2400" b="1">
                  <a:solidFill>
                    <a:srgbClr val="33CCCC"/>
                  </a:solidFill>
                  <a:effectLst>
                    <a:outerShdw blurRad="38100" dist="38100" dir="2700000" algn="tl">
                      <a:srgbClr val="000000"/>
                    </a:outerShdw>
                  </a:effectLst>
                </a:rPr>
                <a:t> </a:t>
              </a:r>
            </a:p>
            <a:p>
              <a:pPr algn="ctr" eaLnBrk="0" hangingPunct="0"/>
              <a:r>
                <a:rPr lang="en-US" sz="2400" b="1">
                  <a:solidFill>
                    <a:srgbClr val="33CCCC"/>
                  </a:solidFill>
                  <a:effectLst>
                    <a:outerShdw blurRad="38100" dist="38100" dir="2700000" algn="tl">
                      <a:srgbClr val="000000"/>
                    </a:outerShdw>
                  </a:effectLst>
                </a:rPr>
                <a:t>or assumed</a:t>
              </a:r>
            </a:p>
            <a:p>
              <a:pPr algn="ctr" eaLnBrk="0" hangingPunct="0"/>
              <a:r>
                <a:rPr lang="en-US" sz="2400" b="1">
                  <a:solidFill>
                    <a:srgbClr val="33CCCC"/>
                  </a:solidFill>
                  <a:effectLst>
                    <a:outerShdw blurRad="38100" dist="38100" dir="2700000" algn="tl">
                      <a:srgbClr val="000000"/>
                    </a:outerShdw>
                  </a:effectLst>
                </a:rPr>
                <a:t>elevation data</a:t>
              </a:r>
            </a:p>
          </p:txBody>
        </p:sp>
      </p:grpSp>
      <p:pic>
        <p:nvPicPr>
          <p:cNvPr id="20484" name="Picture 5" descr="Katrina_ms3"/>
          <p:cNvPicPr>
            <a:picLocks noChangeAspect="1" noChangeArrowheads="1"/>
          </p:cNvPicPr>
          <p:nvPr/>
        </p:nvPicPr>
        <p:blipFill>
          <a:blip r:embed="rId4" cstate="print"/>
          <a:srcRect/>
          <a:stretch>
            <a:fillRect/>
          </a:stretch>
        </p:blipFill>
        <p:spPr bwMode="auto">
          <a:xfrm>
            <a:off x="0" y="3352800"/>
            <a:ext cx="5105400" cy="3368675"/>
          </a:xfrm>
          <a:prstGeom prst="rect">
            <a:avLst/>
          </a:prstGeom>
          <a:noFill/>
          <a:ln w="9525">
            <a:noFill/>
            <a:miter lim="800000"/>
            <a:headEnd/>
            <a:tailEnd/>
          </a:ln>
        </p:spPr>
      </p:pic>
      <p:sp>
        <p:nvSpPr>
          <p:cNvPr id="61447" name="Text Box 7"/>
          <p:cNvSpPr txBox="1">
            <a:spLocks noChangeArrowheads="1"/>
          </p:cNvSpPr>
          <p:nvPr/>
        </p:nvSpPr>
        <p:spPr bwMode="auto">
          <a:xfrm>
            <a:off x="5181600" y="5562600"/>
            <a:ext cx="2697163" cy="1187450"/>
          </a:xfrm>
          <a:prstGeom prst="rect">
            <a:avLst/>
          </a:prstGeom>
          <a:noFill/>
          <a:ln w="9525">
            <a:noFill/>
            <a:miter lim="800000"/>
            <a:headEnd/>
            <a:tailEnd/>
          </a:ln>
          <a:effectLst/>
        </p:spPr>
        <p:txBody>
          <a:bodyPr wrap="none">
            <a:spAutoFit/>
          </a:bodyPr>
          <a:lstStyle/>
          <a:p>
            <a:pPr algn="ctr" eaLnBrk="0" hangingPunct="0">
              <a:defRPr/>
            </a:pPr>
            <a:r>
              <a:rPr lang="en-US" sz="2400" b="1">
                <a:effectLst>
                  <a:outerShdw blurRad="38100" dist="38100" dir="2700000" algn="tl">
                    <a:srgbClr val="000000"/>
                  </a:outerShdw>
                </a:effectLst>
              </a:rPr>
              <a:t>Katrina SLOSH</a:t>
            </a:r>
          </a:p>
          <a:p>
            <a:pPr algn="ctr" eaLnBrk="0" hangingPunct="0">
              <a:defRPr/>
            </a:pPr>
            <a:r>
              <a:rPr lang="en-US" sz="2400" b="1">
                <a:effectLst>
                  <a:outerShdw blurRad="38100" dist="38100" dir="2700000" algn="tl">
                    <a:srgbClr val="000000"/>
                  </a:outerShdw>
                </a:effectLst>
              </a:rPr>
              <a:t>using </a:t>
            </a:r>
            <a:r>
              <a:rPr lang="en-US" sz="2400" b="1">
                <a:solidFill>
                  <a:schemeClr val="hlink"/>
                </a:solidFill>
                <a:effectLst>
                  <a:outerShdw blurRad="38100" dist="38100" dir="2700000" algn="tl">
                    <a:srgbClr val="000000"/>
                  </a:outerShdw>
                </a:effectLst>
              </a:rPr>
              <a:t>accurate</a:t>
            </a:r>
          </a:p>
          <a:p>
            <a:pPr algn="ctr" eaLnBrk="0" hangingPunct="0">
              <a:defRPr/>
            </a:pPr>
            <a:r>
              <a:rPr lang="en-US" sz="2400" b="1">
                <a:effectLst>
                  <a:outerShdw blurRad="38100" dist="38100" dir="2700000" algn="tl">
                    <a:srgbClr val="000000"/>
                  </a:outerShdw>
                </a:effectLst>
              </a:rPr>
              <a:t>topography</a:t>
            </a:r>
          </a:p>
        </p:txBody>
      </p:sp>
      <p:grpSp>
        <p:nvGrpSpPr>
          <p:cNvPr id="20493" name="Group 13"/>
          <p:cNvGrpSpPr>
            <a:grpSpLocks/>
          </p:cNvGrpSpPr>
          <p:nvPr/>
        </p:nvGrpSpPr>
        <p:grpSpPr bwMode="auto">
          <a:xfrm>
            <a:off x="3352800" y="1676400"/>
            <a:ext cx="5791200" cy="3276600"/>
            <a:chOff x="2112" y="1056"/>
            <a:chExt cx="3648" cy="2064"/>
          </a:xfrm>
        </p:grpSpPr>
        <p:sp>
          <p:nvSpPr>
            <p:cNvPr id="20490" name="Line 10"/>
            <p:cNvSpPr>
              <a:spLocks noChangeShapeType="1"/>
            </p:cNvSpPr>
            <p:nvPr/>
          </p:nvSpPr>
          <p:spPr bwMode="auto">
            <a:xfrm flipH="1">
              <a:off x="2112" y="2592"/>
              <a:ext cx="1104" cy="528"/>
            </a:xfrm>
            <a:prstGeom prst="line">
              <a:avLst/>
            </a:prstGeom>
            <a:noFill/>
            <a:ln w="28575">
              <a:solidFill>
                <a:srgbClr val="FF3300"/>
              </a:solidFill>
              <a:round/>
              <a:headEnd/>
              <a:tailEnd type="triangle" w="med" len="med"/>
            </a:ln>
            <a:effectLst/>
          </p:spPr>
          <p:txBody>
            <a:bodyPr/>
            <a:lstStyle/>
            <a:p>
              <a:endParaRPr lang="en-US"/>
            </a:p>
          </p:txBody>
        </p:sp>
        <p:sp>
          <p:nvSpPr>
            <p:cNvPr id="20491" name="Text Box 11"/>
            <p:cNvSpPr txBox="1">
              <a:spLocks noChangeArrowheads="1"/>
            </p:cNvSpPr>
            <p:nvPr/>
          </p:nvSpPr>
          <p:spPr bwMode="auto">
            <a:xfrm>
              <a:off x="3233" y="2160"/>
              <a:ext cx="2527" cy="923"/>
            </a:xfrm>
            <a:prstGeom prst="rect">
              <a:avLst/>
            </a:prstGeom>
            <a:solidFill>
              <a:schemeClr val="bg2"/>
            </a:solidFill>
            <a:ln w="9525">
              <a:noFill/>
              <a:miter lim="800000"/>
              <a:headEnd/>
              <a:tailEnd/>
            </a:ln>
            <a:effectLst/>
          </p:spPr>
          <p:txBody>
            <a:bodyPr>
              <a:spAutoFit/>
            </a:bodyPr>
            <a:lstStyle/>
            <a:p>
              <a:r>
                <a:rPr lang="en-US" i="1">
                  <a:solidFill>
                    <a:schemeClr val="hlink"/>
                  </a:solidFill>
                  <a:effectLst>
                    <a:outerShdw blurRad="38100" dist="38100" dir="2700000" algn="tl">
                      <a:srgbClr val="000000"/>
                    </a:outerShdw>
                  </a:effectLst>
                </a:rPr>
                <a:t>Note: The so-called “funnel” is</a:t>
              </a:r>
            </a:p>
            <a:p>
              <a:r>
                <a:rPr lang="en-US" i="1">
                  <a:solidFill>
                    <a:schemeClr val="hlink"/>
                  </a:solidFill>
                  <a:effectLst>
                    <a:outerShdw blurRad="38100" dist="38100" dir="2700000" algn="tl">
                      <a:srgbClr val="000000"/>
                    </a:outerShdw>
                  </a:effectLst>
                </a:rPr>
                <a:t>a modeling artifact caused by the use of authorizied elevations </a:t>
              </a:r>
            </a:p>
            <a:p>
              <a:r>
                <a:rPr lang="en-US" i="1">
                  <a:solidFill>
                    <a:schemeClr val="hlink"/>
                  </a:solidFill>
                  <a:effectLst>
                    <a:outerShdw blurRad="38100" dist="38100" dir="2700000" algn="tl">
                      <a:srgbClr val="000000"/>
                    </a:outerShdw>
                  </a:effectLst>
                </a:rPr>
                <a:t>instead of valid measurements</a:t>
              </a:r>
            </a:p>
            <a:p>
              <a:r>
                <a:rPr lang="en-US" i="1">
                  <a:solidFill>
                    <a:schemeClr val="hlink"/>
                  </a:solidFill>
                  <a:effectLst>
                    <a:outerShdw blurRad="38100" dist="38100" dir="2700000" algn="tl">
                      <a:srgbClr val="000000"/>
                    </a:outerShdw>
                  </a:effectLst>
                </a:rPr>
                <a:t>along south levee of MRGO.</a:t>
              </a:r>
            </a:p>
          </p:txBody>
        </p:sp>
        <p:sp>
          <p:nvSpPr>
            <p:cNvPr id="20492" name="Line 12"/>
            <p:cNvSpPr>
              <a:spLocks noChangeShapeType="1"/>
            </p:cNvSpPr>
            <p:nvPr/>
          </p:nvSpPr>
          <p:spPr bwMode="auto">
            <a:xfrm flipH="1" flipV="1">
              <a:off x="4656" y="1056"/>
              <a:ext cx="336" cy="1104"/>
            </a:xfrm>
            <a:prstGeom prst="line">
              <a:avLst/>
            </a:prstGeom>
            <a:noFill/>
            <a:ln w="28575">
              <a:solidFill>
                <a:srgbClr val="FF3300"/>
              </a:solidFill>
              <a:round/>
              <a:headEnd/>
              <a:tailEnd type="triangle" w="med" len="med"/>
            </a:ln>
            <a:effectLst/>
          </p:spPr>
          <p:txBody>
            <a:bodyPr/>
            <a:lstStyle/>
            <a:p>
              <a:endParaRPr 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noChangeArrowheads="1"/>
          </p:cNvPicPr>
          <p:nvPr/>
        </p:nvPicPr>
        <p:blipFill>
          <a:blip r:embed="rId3" cstate="print"/>
          <a:srcRect/>
          <a:stretch>
            <a:fillRect/>
          </a:stretch>
        </p:blipFill>
        <p:spPr bwMode="auto">
          <a:xfrm>
            <a:off x="0" y="0"/>
            <a:ext cx="16457613" cy="11482388"/>
          </a:xfrm>
          <a:prstGeom prst="rect">
            <a:avLst/>
          </a:prstGeom>
          <a:noFill/>
          <a:ln w="9525">
            <a:noFill/>
            <a:miter lim="800000"/>
            <a:headEnd/>
            <a:tailEnd/>
          </a:ln>
        </p:spPr>
      </p:pic>
      <p:sp>
        <p:nvSpPr>
          <p:cNvPr id="21507" name="Text Box 5"/>
          <p:cNvSpPr txBox="1">
            <a:spLocks noChangeArrowheads="1"/>
          </p:cNvSpPr>
          <p:nvPr/>
        </p:nvSpPr>
        <p:spPr bwMode="auto">
          <a:xfrm>
            <a:off x="1927225" y="0"/>
            <a:ext cx="7240588" cy="2041525"/>
          </a:xfrm>
          <a:prstGeom prst="rect">
            <a:avLst/>
          </a:prstGeom>
          <a:noFill/>
          <a:ln w="9525">
            <a:noFill/>
            <a:miter lim="800000"/>
            <a:headEnd/>
            <a:tailEnd/>
          </a:ln>
        </p:spPr>
        <p:txBody>
          <a:bodyPr wrap="none">
            <a:spAutoFit/>
          </a:bodyPr>
          <a:lstStyle/>
          <a:p>
            <a:pPr algn="ctr"/>
            <a:r>
              <a:rPr lang="en-US" sz="3200" b="1">
                <a:solidFill>
                  <a:schemeClr val="bg2"/>
                </a:solidFill>
                <a:latin typeface="Arial" charset="0"/>
              </a:rPr>
              <a:t>ADCIRC Model Used by</a:t>
            </a:r>
          </a:p>
          <a:p>
            <a:pPr algn="ctr"/>
            <a:r>
              <a:rPr lang="en-US" sz="3200" b="1">
                <a:solidFill>
                  <a:schemeClr val="bg2"/>
                </a:solidFill>
                <a:latin typeface="Arial" charset="0"/>
              </a:rPr>
              <a:t>Engineers and Scientists to Plan for </a:t>
            </a:r>
          </a:p>
          <a:p>
            <a:pPr algn="ctr"/>
            <a:r>
              <a:rPr lang="en-US" sz="3200" b="1">
                <a:solidFill>
                  <a:schemeClr val="bg2"/>
                </a:solidFill>
                <a:latin typeface="Arial" charset="0"/>
              </a:rPr>
              <a:t>Future Hurricane Storm Surge Also</a:t>
            </a:r>
          </a:p>
          <a:p>
            <a:pPr algn="ctr"/>
            <a:r>
              <a:rPr lang="en-US" sz="3200" b="1">
                <a:solidFill>
                  <a:schemeClr val="bg2"/>
                </a:solidFill>
                <a:latin typeface="Arial" charset="0"/>
              </a:rPr>
              <a:t>Shows This Modeling Artifact</a:t>
            </a:r>
          </a:p>
        </p:txBody>
      </p:sp>
      <p:sp>
        <p:nvSpPr>
          <p:cNvPr id="62470" name="Text Box 6"/>
          <p:cNvSpPr txBox="1">
            <a:spLocks noChangeArrowheads="1"/>
          </p:cNvSpPr>
          <p:nvPr/>
        </p:nvSpPr>
        <p:spPr bwMode="auto">
          <a:xfrm>
            <a:off x="5456238" y="3657600"/>
            <a:ext cx="3535362" cy="1552575"/>
          </a:xfrm>
          <a:prstGeom prst="rect">
            <a:avLst/>
          </a:prstGeom>
          <a:noFill/>
          <a:ln w="9525">
            <a:noFill/>
            <a:miter lim="800000"/>
            <a:headEnd/>
            <a:tailEnd/>
          </a:ln>
          <a:effectLst/>
        </p:spPr>
        <p:txBody>
          <a:bodyPr wrap="none">
            <a:spAutoFit/>
          </a:bodyPr>
          <a:lstStyle/>
          <a:p>
            <a:pPr algn="ctr">
              <a:defRPr/>
            </a:pPr>
            <a:r>
              <a:rPr lang="en-US" sz="2400" b="1">
                <a:solidFill>
                  <a:srgbClr val="000000"/>
                </a:solidFill>
                <a:effectLst>
                  <a:outerShdw blurRad="38100" dist="38100" dir="2700000" algn="tl">
                    <a:srgbClr val="FFFFFF"/>
                  </a:outerShdw>
                </a:effectLst>
                <a:latin typeface="Arial" charset="0"/>
              </a:rPr>
              <a:t>Major underestimation </a:t>
            </a:r>
          </a:p>
          <a:p>
            <a:pPr algn="ctr">
              <a:defRPr/>
            </a:pPr>
            <a:r>
              <a:rPr lang="en-US" sz="2400" b="1">
                <a:solidFill>
                  <a:srgbClr val="000000"/>
                </a:solidFill>
                <a:effectLst>
                  <a:outerShdw blurRad="38100" dist="38100" dir="2700000" algn="tl">
                    <a:srgbClr val="FFFFFF"/>
                  </a:outerShdw>
                </a:effectLst>
                <a:latin typeface="Arial" charset="0"/>
              </a:rPr>
              <a:t>of the height of </a:t>
            </a:r>
          </a:p>
          <a:p>
            <a:pPr algn="ctr">
              <a:defRPr/>
            </a:pPr>
            <a:r>
              <a:rPr lang="en-US" sz="2400" b="1">
                <a:solidFill>
                  <a:srgbClr val="000000"/>
                </a:solidFill>
                <a:effectLst>
                  <a:outerShdw blurRad="38100" dist="38100" dir="2700000" algn="tl">
                    <a:srgbClr val="FFFFFF"/>
                  </a:outerShdw>
                </a:effectLst>
                <a:latin typeface="Arial" charset="0"/>
              </a:rPr>
              <a:t>Katrina storm surge</a:t>
            </a:r>
          </a:p>
          <a:p>
            <a:pPr algn="ctr">
              <a:defRPr/>
            </a:pPr>
            <a:r>
              <a:rPr lang="en-US" sz="2400" b="1">
                <a:solidFill>
                  <a:srgbClr val="000000"/>
                </a:solidFill>
                <a:effectLst>
                  <a:outerShdw blurRad="38100" dist="38100" dir="2700000" algn="tl">
                    <a:srgbClr val="FFFFFF"/>
                  </a:outerShdw>
                </a:effectLst>
                <a:latin typeface="Arial" charset="0"/>
              </a:rPr>
              <a:t>in St. Bernard Parish</a:t>
            </a:r>
          </a:p>
        </p:txBody>
      </p:sp>
      <p:sp>
        <p:nvSpPr>
          <p:cNvPr id="21509" name="Line 7"/>
          <p:cNvSpPr>
            <a:spLocks noChangeShapeType="1"/>
          </p:cNvSpPr>
          <p:nvPr/>
        </p:nvSpPr>
        <p:spPr bwMode="auto">
          <a:xfrm flipH="1">
            <a:off x="5105400" y="4191000"/>
            <a:ext cx="457200" cy="76200"/>
          </a:xfrm>
          <a:prstGeom prst="line">
            <a:avLst/>
          </a:prstGeom>
          <a:noFill/>
          <a:ln w="76200">
            <a:solidFill>
              <a:srgbClr val="FF3300"/>
            </a:solidFill>
            <a:round/>
            <a:headEnd/>
            <a:tailEnd type="triangle" w="med" len="med"/>
          </a:ln>
        </p:spPr>
        <p:txBody>
          <a:bodyPr/>
          <a:lstStyle/>
          <a:p>
            <a:endParaRPr lang="en-US"/>
          </a:p>
        </p:txBody>
      </p:sp>
      <p:sp>
        <p:nvSpPr>
          <p:cNvPr id="21511" name="Text Box 7"/>
          <p:cNvSpPr txBox="1">
            <a:spLocks noChangeArrowheads="1"/>
          </p:cNvSpPr>
          <p:nvPr/>
        </p:nvSpPr>
        <p:spPr bwMode="auto">
          <a:xfrm>
            <a:off x="5318125" y="5562600"/>
            <a:ext cx="3311525" cy="1190625"/>
          </a:xfrm>
          <a:prstGeom prst="rect">
            <a:avLst/>
          </a:prstGeom>
          <a:solidFill>
            <a:schemeClr val="bg2"/>
          </a:solidFill>
          <a:ln w="9525">
            <a:noFill/>
            <a:miter lim="800000"/>
            <a:headEnd/>
            <a:tailEnd/>
          </a:ln>
          <a:effectLst/>
        </p:spPr>
        <p:txBody>
          <a:bodyPr wrap="none">
            <a:spAutoFit/>
          </a:bodyPr>
          <a:lstStyle/>
          <a:p>
            <a:r>
              <a:rPr lang="en-US">
                <a:solidFill>
                  <a:schemeClr val="hlink"/>
                </a:solidFill>
                <a:effectLst>
                  <a:outerShdw blurRad="38100" dist="38100" dir="2700000" algn="tl">
                    <a:srgbClr val="000000"/>
                  </a:outerShdw>
                </a:effectLst>
              </a:rPr>
              <a:t>Conclusion: </a:t>
            </a:r>
          </a:p>
          <a:p>
            <a:r>
              <a:rPr lang="en-US">
                <a:solidFill>
                  <a:schemeClr val="hlink"/>
                </a:solidFill>
                <a:effectLst>
                  <a:outerShdw blurRad="38100" dist="38100" dir="2700000" algn="tl">
                    <a:srgbClr val="000000"/>
                  </a:outerShdw>
                </a:effectLst>
              </a:rPr>
              <a:t>MRGO “funnel effect”</a:t>
            </a:r>
          </a:p>
          <a:p>
            <a:r>
              <a:rPr lang="en-US">
                <a:solidFill>
                  <a:schemeClr val="hlink"/>
                </a:solidFill>
                <a:effectLst>
                  <a:outerShdw blurRad="38100" dist="38100" dir="2700000" algn="tl">
                    <a:srgbClr val="000000"/>
                  </a:outerShdw>
                </a:effectLst>
              </a:rPr>
              <a:t>is an artifact of modeling</a:t>
            </a:r>
          </a:p>
          <a:p>
            <a:r>
              <a:rPr lang="en-US">
                <a:solidFill>
                  <a:schemeClr val="hlink"/>
                </a:solidFill>
                <a:effectLst>
                  <a:outerShdw blurRad="38100" dist="38100" dir="2700000" algn="tl">
                    <a:srgbClr val="000000"/>
                  </a:outerShdw>
                </a:effectLst>
              </a:rPr>
              <a:t>using inaccurate elevations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rrowheads="1"/>
          </p:cNvSpPr>
          <p:nvPr>
            <p:ph type="title"/>
          </p:nvPr>
        </p:nvSpPr>
        <p:spPr>
          <a:xfrm>
            <a:off x="457200" y="152400"/>
            <a:ext cx="8229600" cy="1143000"/>
          </a:xfrm>
        </p:spPr>
        <p:txBody>
          <a:bodyPr>
            <a:normAutofit/>
          </a:bodyPr>
          <a:lstStyle/>
          <a:p>
            <a:pPr algn="ctr" eaLnBrk="1" hangingPunct="1">
              <a:defRPr/>
            </a:pPr>
            <a:r>
              <a:rPr lang="en-US" sz="3600" b="1" dirty="0" smtClean="0">
                <a:solidFill>
                  <a:schemeClr val="tx1"/>
                </a:solidFill>
                <a:latin typeface="Verdana" pitchFamily="34" charset="0"/>
              </a:rPr>
              <a:t>Conclusions</a:t>
            </a:r>
            <a:endParaRPr lang="en-US" sz="3600" b="1" dirty="0">
              <a:solidFill>
                <a:schemeClr val="tx1"/>
              </a:solidFill>
              <a:latin typeface="Verdana" pitchFamily="34" charset="0"/>
            </a:endParaRPr>
          </a:p>
        </p:txBody>
      </p:sp>
      <p:sp>
        <p:nvSpPr>
          <p:cNvPr id="75779" name="Rectangle 3"/>
          <p:cNvSpPr>
            <a:spLocks noGrp="1" noChangeArrowheads="1"/>
          </p:cNvSpPr>
          <p:nvPr>
            <p:ph idx="1"/>
          </p:nvPr>
        </p:nvSpPr>
        <p:spPr>
          <a:xfrm>
            <a:off x="457200" y="1600200"/>
            <a:ext cx="8229600" cy="5029200"/>
          </a:xfrm>
        </p:spPr>
        <p:txBody>
          <a:bodyPr>
            <a:normAutofit/>
          </a:bodyPr>
          <a:lstStyle/>
          <a:p>
            <a:pPr eaLnBrk="1" hangingPunct="1">
              <a:defRPr/>
            </a:pPr>
            <a:r>
              <a:rPr lang="en-US" sz="2800" dirty="0" smtClean="0"/>
              <a:t>New FEMA flood maps are here and more are coming. They are an improvement over the past.</a:t>
            </a:r>
          </a:p>
          <a:p>
            <a:r>
              <a:rPr lang="en-US" sz="2800" dirty="0" smtClean="0"/>
              <a:t>The DFIRM program is founded on </a:t>
            </a:r>
            <a:r>
              <a:rPr lang="en-US" sz="2800" b="1" dirty="0" smtClean="0">
                <a:solidFill>
                  <a:srgbClr val="FF0000"/>
                </a:solidFill>
              </a:rPr>
              <a:t>IMPROVEMENT</a:t>
            </a:r>
            <a:r>
              <a:rPr lang="en-US" sz="2800" dirty="0" smtClean="0"/>
              <a:t>.</a:t>
            </a:r>
          </a:p>
          <a:p>
            <a:r>
              <a:rPr lang="en-US" sz="2800" dirty="0" smtClean="0"/>
              <a:t>Begin with a spirit of constructive engagement. </a:t>
            </a:r>
          </a:p>
          <a:p>
            <a:r>
              <a:rPr lang="en-US" sz="2800" dirty="0" smtClean="0"/>
              <a:t>Recognize the difficulty and scope of the job FEMA has undertaken.</a:t>
            </a:r>
          </a:p>
          <a:p>
            <a:r>
              <a:rPr lang="en-US" sz="2800" dirty="0" smtClean="0"/>
              <a:t>Recognize that community partners can often bring technical insights, experience, and attention to detail that “outsiders” cannot match. </a:t>
            </a:r>
          </a:p>
          <a:p>
            <a:pPr eaLnBrk="1" hangingPunct="1">
              <a:defRPr/>
            </a:pPr>
            <a:endParaRPr lang="en-US" sz="2800" dirty="0">
              <a:latin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normAutofit/>
          </a:bodyPr>
          <a:lstStyle/>
          <a:p>
            <a:pPr algn="ctr"/>
            <a:r>
              <a:rPr lang="en-US" sz="4000" b="1" dirty="0" smtClean="0">
                <a:solidFill>
                  <a:schemeClr val="tx1"/>
                </a:solidFill>
                <a:latin typeface="Trajan Pro" pitchFamily="18" charset="0"/>
              </a:rPr>
              <a:t>Improvements</a:t>
            </a:r>
            <a:endParaRPr lang="en-US" sz="4000" b="1" dirty="0">
              <a:solidFill>
                <a:schemeClr val="tx1"/>
              </a:solidFill>
              <a:latin typeface="Trajan Pro" pitchFamily="18" charset="0"/>
            </a:endParaRPr>
          </a:p>
        </p:txBody>
      </p:sp>
      <p:sp>
        <p:nvSpPr>
          <p:cNvPr id="3" name="Content Placeholder 2"/>
          <p:cNvSpPr>
            <a:spLocks noGrp="1"/>
          </p:cNvSpPr>
          <p:nvPr>
            <p:ph idx="1"/>
          </p:nvPr>
        </p:nvSpPr>
        <p:spPr>
          <a:xfrm>
            <a:off x="457200" y="1524000"/>
            <a:ext cx="8534400" cy="5334000"/>
          </a:xfrm>
        </p:spPr>
        <p:txBody>
          <a:bodyPr>
            <a:noAutofit/>
          </a:bodyPr>
          <a:lstStyle/>
          <a:p>
            <a:pPr>
              <a:buFont typeface="Arial" pitchFamily="34" charset="0"/>
              <a:buChar char="•"/>
            </a:pPr>
            <a:r>
              <a:rPr lang="en-US" sz="2400" b="1" dirty="0" smtClean="0"/>
              <a:t>More effective education regarding the responsibilities of all parties participating in the NFIP.</a:t>
            </a:r>
          </a:p>
          <a:p>
            <a:pPr>
              <a:buFont typeface="Arial" pitchFamily="34" charset="0"/>
              <a:buChar char="•"/>
            </a:pPr>
            <a:r>
              <a:rPr lang="en-US" sz="2400" b="1" dirty="0" smtClean="0"/>
              <a:t>Increase the time period for protests.</a:t>
            </a:r>
          </a:p>
          <a:p>
            <a:pPr>
              <a:buFont typeface="Arial" pitchFamily="34" charset="0"/>
              <a:buChar char="•"/>
            </a:pPr>
            <a:r>
              <a:rPr lang="en-US" sz="2400" b="1" dirty="0" smtClean="0"/>
              <a:t>Recognize that there are problems with data.</a:t>
            </a:r>
          </a:p>
          <a:p>
            <a:pPr>
              <a:buFont typeface="Arial" pitchFamily="34" charset="0"/>
              <a:buChar char="•"/>
            </a:pPr>
            <a:r>
              <a:rPr lang="en-US" sz="2400" b="1" dirty="0" smtClean="0"/>
              <a:t>Greater adherence to FEMAs guidelines by mapping partners in the preparation of DFIRMs.</a:t>
            </a:r>
          </a:p>
          <a:p>
            <a:pPr>
              <a:buFont typeface="Arial" pitchFamily="34" charset="0"/>
              <a:buChar char="•"/>
            </a:pPr>
            <a:r>
              <a:rPr lang="en-US" sz="2400" b="1" dirty="0" smtClean="0"/>
              <a:t>Seek improvement and validation of flooding and wave models used by FEMA mapping partners to help establish risks.</a:t>
            </a:r>
          </a:p>
          <a:p>
            <a:pPr>
              <a:buFont typeface="Arial" pitchFamily="34" charset="0"/>
              <a:buChar char="•"/>
            </a:pPr>
            <a:r>
              <a:rPr lang="en-US" sz="2400" b="1" dirty="0" smtClean="0"/>
              <a:t>Educate communities regarding responsibility their responsibility to maintain  vertical control.</a:t>
            </a:r>
          </a:p>
          <a:p>
            <a:pPr>
              <a:buFont typeface="Arial" pitchFamily="34" charset="0"/>
              <a:buChar char="•"/>
            </a:pPr>
            <a:r>
              <a:rPr lang="en-US" sz="2400" b="1" dirty="0" smtClean="0"/>
              <a:t>The State of Louisiana should follow the North Carolina-FEMA partnership model.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normAutofit/>
          </a:bodyPr>
          <a:lstStyle/>
          <a:p>
            <a:pPr algn="ctr"/>
            <a:r>
              <a:rPr lang="en-US" sz="4000" b="1" dirty="0" smtClean="0">
                <a:solidFill>
                  <a:schemeClr val="tx1"/>
                </a:solidFill>
                <a:latin typeface="Times New Roman" pitchFamily="18" charset="0"/>
                <a:cs typeface="Times New Roman" pitchFamily="18" charset="0"/>
              </a:rPr>
              <a:t>The Problem(s)</a:t>
            </a:r>
            <a:endParaRPr lang="en-US" sz="4000"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458200" cy="4389120"/>
          </a:xfrm>
        </p:spPr>
        <p:txBody>
          <a:bodyPr>
            <a:noAutofit/>
          </a:bodyPr>
          <a:lstStyle/>
          <a:p>
            <a:pPr>
              <a:buFont typeface="Arial" pitchFamily="34" charset="0"/>
              <a:buChar char="•"/>
            </a:pPr>
            <a:r>
              <a:rPr lang="en-US" sz="2800" dirty="0" smtClean="0">
                <a:latin typeface="Times New Roman" pitchFamily="18" charset="0"/>
                <a:cs typeface="Times New Roman" pitchFamily="18" charset="0"/>
              </a:rPr>
              <a:t>The Earth is dynamic. </a:t>
            </a:r>
            <a:endParaRPr lang="en-US" sz="2800" dirty="0" smtClean="0">
              <a:latin typeface="Times New Roman" pitchFamily="18" charset="0"/>
              <a:cs typeface="Times New Roman" pitchFamily="18" charset="0"/>
            </a:endParaRPr>
          </a:p>
          <a:p>
            <a:pPr>
              <a:buFont typeface="Arial" pitchFamily="34" charset="0"/>
              <a:buChar char="•"/>
            </a:pPr>
            <a:r>
              <a:rPr lang="en-US" sz="2800" dirty="0" smtClean="0">
                <a:latin typeface="Times New Roman" pitchFamily="18" charset="0"/>
                <a:cs typeface="Times New Roman" pitchFamily="18" charset="0"/>
              </a:rPr>
              <a:t>As </a:t>
            </a:r>
            <a:r>
              <a:rPr lang="en-US" sz="2800" dirty="0" smtClean="0">
                <a:latin typeface="Times New Roman" pitchFamily="18" charset="0"/>
                <a:cs typeface="Times New Roman" pitchFamily="18" charset="0"/>
              </a:rPr>
              <a:t>the Earth moves, so can the benchmarks and CORS.</a:t>
            </a:r>
          </a:p>
          <a:p>
            <a:pPr>
              <a:buFont typeface="Arial" pitchFamily="34" charset="0"/>
              <a:buChar char="•"/>
            </a:pPr>
            <a:r>
              <a:rPr lang="en-US" sz="2800" dirty="0" smtClean="0">
                <a:latin typeface="Times New Roman" pitchFamily="18" charset="0"/>
                <a:cs typeface="Times New Roman" pitchFamily="18" charset="0"/>
              </a:rPr>
              <a:t>Datums do not change. </a:t>
            </a:r>
            <a:endParaRPr lang="en-US" sz="2800" dirty="0" smtClean="0">
              <a:latin typeface="Times New Roman" pitchFamily="18" charset="0"/>
              <a:cs typeface="Times New Roman" pitchFamily="18" charset="0"/>
            </a:endParaRPr>
          </a:p>
          <a:p>
            <a:pPr>
              <a:buFont typeface="Arial" pitchFamily="34" charset="0"/>
              <a:buChar char="•"/>
            </a:pPr>
            <a:r>
              <a:rPr lang="en-US" sz="2800" dirty="0" smtClean="0">
                <a:latin typeface="Times New Roman" pitchFamily="18" charset="0"/>
                <a:cs typeface="Times New Roman" pitchFamily="18" charset="0"/>
              </a:rPr>
              <a:t>How </a:t>
            </a:r>
            <a:r>
              <a:rPr lang="en-US" sz="2800" dirty="0" smtClean="0">
                <a:latin typeface="Times New Roman" pitchFamily="18" charset="0"/>
                <a:cs typeface="Times New Roman" pitchFamily="18" charset="0"/>
              </a:rPr>
              <a:t>much is too much? </a:t>
            </a:r>
          </a:p>
          <a:p>
            <a:pPr>
              <a:buFont typeface="Arial" pitchFamily="34" charset="0"/>
              <a:buChar char="•"/>
            </a:pPr>
            <a:r>
              <a:rPr lang="en-US" sz="2800" dirty="0" smtClean="0">
                <a:latin typeface="Times New Roman" pitchFamily="18" charset="0"/>
                <a:cs typeface="Times New Roman" pitchFamily="18" charset="0"/>
              </a:rPr>
              <a:t>Benchmarks are only known for the date they are calibrated. CORS can be tracked spatially through time.</a:t>
            </a:r>
          </a:p>
          <a:p>
            <a:pPr>
              <a:buFont typeface="Arial" pitchFamily="34" charset="0"/>
              <a:buChar char="•"/>
            </a:pPr>
            <a:r>
              <a:rPr lang="en-US" sz="2800" dirty="0" smtClean="0">
                <a:latin typeface="Times New Roman" pitchFamily="18" charset="0"/>
                <a:cs typeface="Times New Roman" pitchFamily="18" charset="0"/>
              </a:rPr>
              <a:t>Because calibration is very expensive, most benchmarks in Texas and Louisiana have gone stale.</a:t>
            </a:r>
          </a:p>
          <a:p>
            <a:pPr>
              <a:buFont typeface="Arial" pitchFamily="34" charset="0"/>
              <a:buChar char="•"/>
            </a:pPr>
            <a:r>
              <a:rPr lang="en-US" sz="2800" dirty="0" smtClean="0">
                <a:latin typeface="Times New Roman" pitchFamily="18" charset="0"/>
                <a:cs typeface="Times New Roman" pitchFamily="18" charset="0"/>
              </a:rPr>
              <a:t>Over time, the benchmarks may move several feet with respect to the datum.</a:t>
            </a:r>
          </a:p>
          <a:p>
            <a:pPr>
              <a:buFont typeface="Arial" pitchFamily="34" charset="0"/>
              <a:buChar char="•"/>
            </a:pPr>
            <a:endParaRPr lang="en-US" sz="2800" dirty="0" smtClean="0">
              <a:latin typeface="Times New Roman" pitchFamily="18" charset="0"/>
              <a:cs typeface="Times New Roman" pitchFamily="18" charset="0"/>
            </a:endParaRPr>
          </a:p>
          <a:p>
            <a:pPr>
              <a:buFont typeface="Arial" pitchFamily="34" charset="0"/>
              <a:buChar char="•"/>
            </a:pP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153400" cy="1143000"/>
          </a:xfrm>
        </p:spPr>
        <p:txBody>
          <a:bodyPr>
            <a:normAutofit fontScale="90000"/>
          </a:bodyPr>
          <a:lstStyle/>
          <a:p>
            <a:pPr algn="ctr"/>
            <a:r>
              <a:rPr lang="en-US" b="1" dirty="0" smtClean="0">
                <a:solidFill>
                  <a:srgbClr val="00B0F0"/>
                </a:solidFill>
                <a:effectLst>
                  <a:outerShdw blurRad="38100" dist="38100" dir="2700000" algn="tl">
                    <a:srgbClr val="000000">
                      <a:alpha val="43137"/>
                    </a:srgbClr>
                  </a:outerShdw>
                </a:effectLst>
              </a:rPr>
              <a:t>Storm surge models used to establish risk are </a:t>
            </a:r>
            <a:r>
              <a:rPr lang="en-US" b="1" dirty="0" smtClean="0">
                <a:solidFill>
                  <a:srgbClr val="FF0000"/>
                </a:solidFill>
                <a:effectLst>
                  <a:outerShdw blurRad="38100" dist="38100" dir="2700000" algn="tl">
                    <a:srgbClr val="000000">
                      <a:alpha val="43137"/>
                    </a:srgbClr>
                  </a:outerShdw>
                </a:effectLst>
              </a:rPr>
              <a:t>unreliable</a:t>
            </a:r>
            <a:endParaRPr lang="en-US" b="1" dirty="0">
              <a:solidFill>
                <a:srgbClr val="FF0000"/>
              </a:solidFill>
              <a:effectLst>
                <a:outerShdw blurRad="38100" dist="38100" dir="2700000" algn="tl">
                  <a:srgbClr val="000000">
                    <a:alpha val="43137"/>
                  </a:srgbClr>
                </a:outerShdw>
              </a:effectLst>
            </a:endParaRPr>
          </a:p>
        </p:txBody>
      </p:sp>
      <p:pic>
        <p:nvPicPr>
          <p:cNvPr id="49154" name="Picture 2"/>
          <p:cNvPicPr>
            <a:picLocks noChangeAspect="1" noChangeArrowheads="1"/>
          </p:cNvPicPr>
          <p:nvPr/>
        </p:nvPicPr>
        <p:blipFill>
          <a:blip r:embed="rId3" cstate="print"/>
          <a:srcRect/>
          <a:stretch>
            <a:fillRect/>
          </a:stretch>
        </p:blipFill>
        <p:spPr bwMode="auto">
          <a:xfrm>
            <a:off x="152400" y="1752600"/>
            <a:ext cx="8782050" cy="4995863"/>
          </a:xfrm>
          <a:prstGeom prst="rect">
            <a:avLst/>
          </a:prstGeom>
          <a:noFill/>
          <a:ln w="9525">
            <a:noFill/>
            <a:miter lim="800000"/>
            <a:headEnd/>
            <a:tailEnd/>
          </a:ln>
          <a:effectLst/>
        </p:spPr>
      </p:pic>
      <p:sp>
        <p:nvSpPr>
          <p:cNvPr id="4" name="TextBox 3"/>
          <p:cNvSpPr txBox="1"/>
          <p:nvPr/>
        </p:nvSpPr>
        <p:spPr>
          <a:xfrm>
            <a:off x="4648200" y="4572000"/>
            <a:ext cx="3895618" cy="923330"/>
          </a:xfrm>
          <a:prstGeom prst="rect">
            <a:avLst/>
          </a:prstGeom>
          <a:noFill/>
        </p:spPr>
        <p:txBody>
          <a:bodyPr wrap="none" rtlCol="0">
            <a:spAutoFit/>
          </a:bodyPr>
          <a:lstStyle/>
          <a:p>
            <a:r>
              <a:rPr lang="en-US" b="1" i="1" dirty="0" smtClean="0">
                <a:solidFill>
                  <a:schemeClr val="bg1"/>
                </a:solidFill>
              </a:rPr>
              <a:t>The model would be reliable</a:t>
            </a:r>
          </a:p>
          <a:p>
            <a:r>
              <a:rPr lang="en-US" b="1" i="1" dirty="0" smtClean="0">
                <a:solidFill>
                  <a:schemeClr val="bg1"/>
                </a:solidFill>
              </a:rPr>
              <a:t>if 99% of blue dots occurred</a:t>
            </a:r>
          </a:p>
          <a:p>
            <a:r>
              <a:rPr lang="en-US" b="1" i="1" dirty="0" smtClean="0">
                <a:solidFill>
                  <a:schemeClr val="bg1"/>
                </a:solidFill>
              </a:rPr>
              <a:t>between the red lines.</a:t>
            </a:r>
            <a:endParaRPr lang="en-US" b="1" i="1" dirty="0">
              <a:solidFill>
                <a:schemeClr val="bg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305800" cy="2819400"/>
          </a:xfrm>
        </p:spPr>
        <p:txBody>
          <a:bodyPr>
            <a:normAutofit fontScale="90000"/>
          </a:bodyPr>
          <a:lstStyle/>
          <a:p>
            <a:r>
              <a:rPr lang="en-US" b="1" dirty="0" smtClean="0">
                <a:solidFill>
                  <a:schemeClr val="tx1"/>
                </a:solidFill>
                <a:effectLst>
                  <a:outerShdw blurRad="38100" dist="38100" dir="2700000" algn="tl">
                    <a:srgbClr val="000000">
                      <a:alpha val="43137"/>
                    </a:srgbClr>
                  </a:outerShdw>
                </a:effectLst>
              </a:rPr>
              <a:t>The “Best Available” is a concept of </a:t>
            </a:r>
            <a:r>
              <a:rPr lang="en-US" b="1" dirty="0" smtClean="0">
                <a:solidFill>
                  <a:srgbClr val="FF0000"/>
                </a:solidFill>
                <a:effectLst>
                  <a:outerShdw blurRad="38100" dist="38100" dir="2700000" algn="tl">
                    <a:srgbClr val="000000">
                      <a:alpha val="43137"/>
                    </a:srgbClr>
                  </a:outerShdw>
                </a:effectLst>
              </a:rPr>
              <a:t>expediency</a:t>
            </a:r>
            <a:r>
              <a:rPr lang="en-US" b="1" dirty="0" smtClean="0">
                <a:solidFill>
                  <a:schemeClr val="tx1"/>
                </a:solidFill>
                <a:effectLst>
                  <a:outerShdw blurRad="38100" dist="38100" dir="2700000" algn="tl">
                    <a:srgbClr val="000000">
                      <a:alpha val="43137"/>
                    </a:srgbClr>
                  </a:outerShdw>
                </a:effectLst>
              </a:rPr>
              <a:t>. It is totally inadequate when lives and property are at stake.</a:t>
            </a:r>
            <a:endParaRPr lang="en-US" b="1" dirty="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4419600" y="1752600"/>
            <a:ext cx="4572000" cy="1200150"/>
          </a:xfrm>
          <a:prstGeom prst="rect">
            <a:avLst/>
          </a:prstGeom>
          <a:noFill/>
          <a:ln w="9525">
            <a:noFill/>
            <a:miter lim="800000"/>
            <a:headEnd/>
            <a:tailEnd/>
          </a:ln>
          <a:effectLst/>
        </p:spPr>
        <p:txBody>
          <a:bodyPr lIns="91435" tIns="45718" rIns="91435" bIns="45718">
            <a:spAutoFit/>
          </a:bodyPr>
          <a:lstStyle/>
          <a:p>
            <a:pPr>
              <a:defRPr/>
            </a:pPr>
            <a:r>
              <a:rPr lang="en-US" sz="2400" dirty="0">
                <a:effectLst>
                  <a:outerShdw blurRad="38100" dist="38100" dir="2700000" algn="tl">
                    <a:srgbClr val="000000"/>
                  </a:outerShdw>
                </a:effectLst>
                <a:latin typeface="Times New Roman" pitchFamily="18" charset="0"/>
                <a:cs typeface="Times New Roman" pitchFamily="18" charset="0"/>
              </a:rPr>
              <a:t>NOAA told the U.S. Congress in 2001 that the system used to measure elevations in LA was,</a:t>
            </a:r>
            <a:endParaRPr lang="en-US" sz="3600" dirty="0">
              <a:effectLst>
                <a:outerShdw blurRad="38100" dist="38100" dir="2700000" algn="tl">
                  <a:srgbClr val="000000"/>
                </a:outerShdw>
              </a:effectLst>
              <a:latin typeface="Times New Roman" pitchFamily="18" charset="0"/>
              <a:cs typeface="Times New Roman" pitchFamily="18" charset="0"/>
            </a:endParaRPr>
          </a:p>
        </p:txBody>
      </p:sp>
      <p:sp>
        <p:nvSpPr>
          <p:cNvPr id="10243" name="Text Box 3"/>
          <p:cNvSpPr txBox="1">
            <a:spLocks noChangeArrowheads="1"/>
          </p:cNvSpPr>
          <p:nvPr/>
        </p:nvSpPr>
        <p:spPr bwMode="auto">
          <a:xfrm>
            <a:off x="1143000" y="152400"/>
            <a:ext cx="8078788" cy="1323435"/>
          </a:xfrm>
          <a:prstGeom prst="rect">
            <a:avLst/>
          </a:prstGeom>
          <a:noFill/>
          <a:ln w="9525">
            <a:noFill/>
            <a:miter lim="800000"/>
            <a:headEnd/>
            <a:tailEnd/>
          </a:ln>
          <a:effectLst>
            <a:outerShdw dist="35921" dir="2700000" algn="ctr" rotWithShape="0">
              <a:srgbClr val="292929"/>
            </a:outerShdw>
          </a:effectLst>
        </p:spPr>
        <p:txBody>
          <a:bodyPr lIns="91435" tIns="45718" rIns="91435" bIns="45718">
            <a:spAutoFit/>
          </a:bodyPr>
          <a:lstStyle/>
          <a:p>
            <a:pPr algn="ctr" eaLnBrk="0" hangingPunct="0">
              <a:defRPr/>
            </a:pPr>
            <a:r>
              <a:rPr lang="en-US" sz="4000" dirty="0" smtClean="0">
                <a:solidFill>
                  <a:srgbClr val="FFCC00"/>
                </a:solidFill>
                <a:effectLst>
                  <a:outerShdw blurRad="38100" dist="38100" dir="2700000" algn="tl">
                    <a:srgbClr val="000000"/>
                  </a:outerShdw>
                </a:effectLst>
                <a:latin typeface="Times New Roman" pitchFamily="18" charset="0"/>
                <a:cs typeface="Times New Roman" pitchFamily="18" charset="0"/>
              </a:rPr>
              <a:t>Local vertical control for LiDAR, </a:t>
            </a:r>
            <a:r>
              <a:rPr lang="en-US" sz="4000" dirty="0" smtClean="0">
                <a:solidFill>
                  <a:srgbClr val="FFCC00"/>
                </a:solidFill>
                <a:effectLst>
                  <a:outerShdw blurRad="38100" dist="38100" dir="2700000" algn="tl">
                    <a:srgbClr val="000000"/>
                  </a:outerShdw>
                </a:effectLst>
                <a:latin typeface="Times New Roman" pitchFamily="18" charset="0"/>
                <a:cs typeface="Times New Roman" pitchFamily="18" charset="0"/>
              </a:rPr>
              <a:t>Flood Mapping, </a:t>
            </a:r>
            <a:r>
              <a:rPr lang="en-US" sz="4000" dirty="0" smtClean="0">
                <a:solidFill>
                  <a:srgbClr val="FFCC00"/>
                </a:solidFill>
                <a:effectLst>
                  <a:outerShdw blurRad="38100" dist="38100" dir="2700000" algn="tl">
                    <a:srgbClr val="000000"/>
                  </a:outerShdw>
                </a:effectLst>
                <a:latin typeface="Times New Roman" pitchFamily="18" charset="0"/>
                <a:cs typeface="Times New Roman" pitchFamily="18" charset="0"/>
              </a:rPr>
              <a:t>and NFIP Certificates</a:t>
            </a:r>
            <a:endParaRPr lang="en-US" sz="4000" dirty="0">
              <a:solidFill>
                <a:srgbClr val="FFCC00"/>
              </a:solidFill>
              <a:effectLst>
                <a:outerShdw blurRad="38100" dist="38100" dir="2700000" algn="tl">
                  <a:srgbClr val="000000"/>
                </a:outerShdw>
              </a:effectLst>
              <a:latin typeface="Times New Roman" pitchFamily="18" charset="0"/>
              <a:cs typeface="Times New Roman" pitchFamily="18" charset="0"/>
            </a:endParaRPr>
          </a:p>
        </p:txBody>
      </p:sp>
      <p:sp>
        <p:nvSpPr>
          <p:cNvPr id="10244" name="Text Box 4"/>
          <p:cNvSpPr txBox="1">
            <a:spLocks noChangeArrowheads="1"/>
          </p:cNvSpPr>
          <p:nvPr/>
        </p:nvSpPr>
        <p:spPr bwMode="auto">
          <a:xfrm>
            <a:off x="4572000" y="2971800"/>
            <a:ext cx="3551238" cy="1384300"/>
          </a:xfrm>
          <a:prstGeom prst="rect">
            <a:avLst/>
          </a:prstGeom>
          <a:noFill/>
          <a:ln w="9525">
            <a:noFill/>
            <a:miter lim="800000"/>
            <a:headEnd/>
            <a:tailEnd/>
          </a:ln>
          <a:effectLst/>
        </p:spPr>
        <p:txBody>
          <a:bodyPr wrap="none" lIns="91435" tIns="45718" rIns="91435" bIns="45718">
            <a:spAutoFit/>
          </a:bodyPr>
          <a:lstStyle/>
          <a:p>
            <a:pPr algn="ctr">
              <a:defRPr/>
            </a:pPr>
            <a:r>
              <a:rPr lang="en-US" sz="2800" i="1" dirty="0">
                <a:solidFill>
                  <a:srgbClr val="16F861"/>
                </a:solidFill>
                <a:effectLst>
                  <a:outerShdw blurRad="38100" dist="38100" dir="2700000" algn="tl">
                    <a:srgbClr val="000000"/>
                  </a:outerShdw>
                </a:effectLst>
                <a:latin typeface="Times New Roman" pitchFamily="18" charset="0"/>
                <a:cs typeface="Times New Roman" pitchFamily="18" charset="0"/>
              </a:rPr>
              <a:t>“inaccurate and </a:t>
            </a:r>
          </a:p>
          <a:p>
            <a:pPr algn="ctr">
              <a:defRPr/>
            </a:pPr>
            <a:r>
              <a:rPr lang="en-US" sz="2800" i="1" dirty="0">
                <a:solidFill>
                  <a:srgbClr val="16F861"/>
                </a:solidFill>
                <a:effectLst>
                  <a:outerShdw blurRad="38100" dist="38100" dir="2700000" algn="tl">
                    <a:srgbClr val="000000"/>
                  </a:outerShdw>
                </a:effectLst>
                <a:latin typeface="Times New Roman" pitchFamily="18" charset="0"/>
                <a:cs typeface="Times New Roman" pitchFamily="18" charset="0"/>
              </a:rPr>
              <a:t>obsolete and unable to</a:t>
            </a:r>
          </a:p>
          <a:p>
            <a:pPr algn="ctr">
              <a:defRPr/>
            </a:pPr>
            <a:r>
              <a:rPr lang="en-US" sz="2800" i="1" dirty="0">
                <a:solidFill>
                  <a:srgbClr val="16F861"/>
                </a:solidFill>
                <a:effectLst>
                  <a:outerShdw blurRad="38100" dist="38100" dir="2700000" algn="tl">
                    <a:srgbClr val="000000"/>
                  </a:outerShdw>
                </a:effectLst>
                <a:latin typeface="Times New Roman" pitchFamily="18" charset="0"/>
                <a:cs typeface="Times New Roman" pitchFamily="18" charset="0"/>
              </a:rPr>
              <a:t>support public safety.” </a:t>
            </a:r>
            <a:endParaRPr lang="en-US" sz="2800" i="1" dirty="0">
              <a:solidFill>
                <a:srgbClr val="16F861"/>
              </a:solidFill>
              <a:latin typeface="Times New Roman" pitchFamily="18" charset="0"/>
              <a:cs typeface="Times New Roman" pitchFamily="18" charset="0"/>
            </a:endParaRPr>
          </a:p>
        </p:txBody>
      </p:sp>
      <p:grpSp>
        <p:nvGrpSpPr>
          <p:cNvPr id="1030" name="Group 5"/>
          <p:cNvGrpSpPr>
            <a:grpSpLocks/>
          </p:cNvGrpSpPr>
          <p:nvPr/>
        </p:nvGrpSpPr>
        <p:grpSpPr bwMode="auto">
          <a:xfrm>
            <a:off x="228600" y="1828800"/>
            <a:ext cx="3695700" cy="4724400"/>
            <a:chOff x="0" y="816"/>
            <a:chExt cx="2712" cy="3504"/>
          </a:xfrm>
        </p:grpSpPr>
        <p:graphicFrame>
          <p:nvGraphicFramePr>
            <p:cNvPr id="1026" name="Object 6"/>
            <p:cNvGraphicFramePr>
              <a:graphicFrameLocks noChangeAspect="1"/>
            </p:cNvGraphicFramePr>
            <p:nvPr/>
          </p:nvGraphicFramePr>
          <p:xfrm>
            <a:off x="0" y="816"/>
            <a:ext cx="2712" cy="3504"/>
          </p:xfrm>
          <a:graphic>
            <a:graphicData uri="http://schemas.openxmlformats.org/presentationml/2006/ole">
              <mc:AlternateContent xmlns:mc="http://schemas.openxmlformats.org/markup-compatibility/2006">
                <mc:Choice xmlns:v="urn:schemas-microsoft-com:vml" Requires="v">
                  <p:oleObj spid="_x0000_s1040" name="Clip" r:id="rId4" imgW="3596190" imgH="4647619" progId="">
                    <p:embed/>
                  </p:oleObj>
                </mc:Choice>
                <mc:Fallback>
                  <p:oleObj name="Clip" r:id="rId4" imgW="3596190" imgH="4647619"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816"/>
                          <a:ext cx="2712" cy="35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2" name="Rectangle 7"/>
            <p:cNvSpPr>
              <a:spLocks noChangeArrowheads="1"/>
            </p:cNvSpPr>
            <p:nvPr/>
          </p:nvSpPr>
          <p:spPr bwMode="auto">
            <a:xfrm>
              <a:off x="1200" y="4032"/>
              <a:ext cx="336" cy="144"/>
            </a:xfrm>
            <a:prstGeom prst="rect">
              <a:avLst/>
            </a:prstGeom>
            <a:solidFill>
              <a:schemeClr val="tx1"/>
            </a:solidFill>
            <a:ln w="9525">
              <a:solidFill>
                <a:schemeClr val="tx1"/>
              </a:solidFill>
              <a:miter lim="800000"/>
              <a:headEnd/>
              <a:tailEnd/>
            </a:ln>
          </p:spPr>
          <p:txBody>
            <a:bodyPr wrap="none" anchor="ctr"/>
            <a:lstStyle/>
            <a:p>
              <a:pPr eaLnBrk="0" hangingPunct="0"/>
              <a:endParaRPr lang="en-US">
                <a:latin typeface="Times New Roman" pitchFamily="18" charset="0"/>
                <a:cs typeface="Times New Roman" pitchFamily="18" charset="0"/>
              </a:endParaRPr>
            </a:p>
          </p:txBody>
        </p:sp>
      </p:grpSp>
      <p:sp>
        <p:nvSpPr>
          <p:cNvPr id="10248" name="Text Box 8"/>
          <p:cNvSpPr txBox="1">
            <a:spLocks noChangeArrowheads="1"/>
          </p:cNvSpPr>
          <p:nvPr/>
        </p:nvSpPr>
        <p:spPr bwMode="auto">
          <a:xfrm>
            <a:off x="4114800" y="4538008"/>
            <a:ext cx="4876800" cy="1938992"/>
          </a:xfrm>
          <a:prstGeom prst="rect">
            <a:avLst/>
          </a:prstGeom>
          <a:noFill/>
          <a:ln w="9525">
            <a:noFill/>
            <a:miter lim="800000"/>
            <a:headEnd/>
            <a:tailEnd/>
          </a:ln>
        </p:spPr>
        <p:txBody>
          <a:bodyPr>
            <a:spAutoFit/>
          </a:bodyPr>
          <a:lstStyle/>
          <a:p>
            <a:pPr eaLnBrk="0" hangingPunct="0"/>
            <a:r>
              <a:rPr lang="en-US" sz="2400" dirty="0" smtClean="0">
                <a:latin typeface="Times New Roman" pitchFamily="18" charset="0"/>
                <a:cs typeface="Times New Roman" pitchFamily="18" charset="0"/>
              </a:rPr>
              <a:t>Accurate elevations were not restored until late 2005. Any elevations obtained between 2001 and 2005 are highly suspect</a:t>
            </a:r>
            <a:r>
              <a:rPr lang="en-US" sz="2400" dirty="0" smtClean="0">
                <a:latin typeface="Times New Roman" pitchFamily="18" charset="0"/>
                <a:cs typeface="Times New Roman" pitchFamily="18" charset="0"/>
              </a:rPr>
              <a:t>. That is when LiDAR was collected.</a:t>
            </a:r>
            <a:endParaRPr lang="en-US" sz="24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par>
                                <p:cTn id="8" presetID="3" presetClass="entr" presetSubtype="10" fill="hold" grpId="0" nodeType="withEffect">
                                  <p:stCondLst>
                                    <p:cond delay="2000"/>
                                  </p:stCondLst>
                                  <p:childTnLst>
                                    <p:set>
                                      <p:cBhvr>
                                        <p:cTn id="9" dur="1" fill="hold">
                                          <p:stCondLst>
                                            <p:cond delay="0"/>
                                          </p:stCondLst>
                                        </p:cTn>
                                        <p:tgtEl>
                                          <p:spTgt spid="10244"/>
                                        </p:tgtEl>
                                        <p:attrNameLst>
                                          <p:attrName>style.visibility</p:attrName>
                                        </p:attrNameLst>
                                      </p:cBhvr>
                                      <p:to>
                                        <p:strVal val="visible"/>
                                      </p:to>
                                    </p:set>
                                    <p:animEffect transition="in" filter="blinds(horizontal)">
                                      <p:cBhvr>
                                        <p:cTn id="10" dur="500"/>
                                        <p:tgtEl>
                                          <p:spTgt spid="1024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248"/>
                                        </p:tgtEl>
                                        <p:attrNameLst>
                                          <p:attrName>style.visibility</p:attrName>
                                        </p:attrNameLst>
                                      </p:cBhvr>
                                      <p:to>
                                        <p:strVal val="visible"/>
                                      </p:to>
                                    </p:set>
                                    <p:animEffect transition="in" filter="blinds(horizontal)">
                                      <p:cBhvr>
                                        <p:cTn id="15"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4" grpId="0"/>
      <p:bldP spid="102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a:xfrm>
            <a:off x="1419225" y="152400"/>
            <a:ext cx="7696200" cy="1219200"/>
          </a:xfrm>
        </p:spPr>
        <p:txBody>
          <a:bodyPr>
            <a:noAutofit/>
          </a:bodyPr>
          <a:lstStyle/>
          <a:p>
            <a:pPr algn="ctr" eaLnBrk="1" hangingPunct="1">
              <a:defRPr/>
            </a:pPr>
            <a:r>
              <a:rPr lang="en-US" sz="4000"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A system of accurate elevations has been </a:t>
            </a:r>
            <a:r>
              <a:rPr lang="en-US" sz="4000" dirty="0" smtClean="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impossible </a:t>
            </a:r>
            <a:r>
              <a:rPr lang="en-US" sz="4000"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to maintain in </a:t>
            </a:r>
            <a:r>
              <a:rPr lang="en-US" sz="4000" dirty="0" smtClean="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LA</a:t>
            </a:r>
            <a:endParaRPr lang="en-US" sz="4000"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5301" name="Text Box 5"/>
          <p:cNvSpPr txBox="1">
            <a:spLocks noChangeArrowheads="1"/>
          </p:cNvSpPr>
          <p:nvPr/>
        </p:nvSpPr>
        <p:spPr bwMode="auto">
          <a:xfrm>
            <a:off x="304800" y="1447800"/>
            <a:ext cx="8610600" cy="4708981"/>
          </a:xfrm>
          <a:prstGeom prst="rect">
            <a:avLst/>
          </a:prstGeom>
          <a:noFill/>
          <a:ln w="9525">
            <a:noFill/>
            <a:miter lim="800000"/>
            <a:headEnd/>
            <a:tailEnd/>
          </a:ln>
          <a:effectLst/>
        </p:spPr>
        <p:txBody>
          <a:bodyPr>
            <a:spAutoFit/>
          </a:bodyPr>
          <a:lstStyle/>
          <a:p>
            <a:pPr eaLnBrk="0" hangingPunct="0">
              <a:spcBef>
                <a:spcPct val="50000"/>
              </a:spcBef>
              <a:defRPr/>
            </a:pPr>
            <a:r>
              <a:rPr lang="en-US" sz="4400" i="1" dirty="0">
                <a:effectLst>
                  <a:outerShdw blurRad="38100" dist="38100" dir="2700000" algn="tl">
                    <a:srgbClr val="000000"/>
                  </a:outerShdw>
                </a:effectLst>
                <a:latin typeface="Times New Roman" pitchFamily="18" charset="0"/>
                <a:cs typeface="Times New Roman" pitchFamily="18" charset="0"/>
              </a:rPr>
              <a:t> 				Why?</a:t>
            </a:r>
            <a:r>
              <a:rPr lang="en-US" sz="3200" dirty="0">
                <a:effectLst>
                  <a:outerShdw blurRad="38100" dist="38100" dir="2700000" algn="tl">
                    <a:srgbClr val="000000"/>
                  </a:outerShdw>
                </a:effectLst>
                <a:latin typeface="Times New Roman" pitchFamily="18" charset="0"/>
                <a:cs typeface="Times New Roman" pitchFamily="18" charset="0"/>
              </a:rPr>
              <a:t> </a:t>
            </a:r>
          </a:p>
          <a:p>
            <a:pPr eaLnBrk="0" hangingPunct="0">
              <a:spcBef>
                <a:spcPts val="0"/>
              </a:spcBef>
              <a:buFontTx/>
              <a:buChar char="•"/>
              <a:defRPr/>
            </a:pPr>
            <a:r>
              <a:rPr lang="en-US" sz="3200" dirty="0">
                <a:effectLst>
                  <a:outerShdw blurRad="38100" dist="38100" dir="2700000" algn="tl">
                    <a:srgbClr val="000000"/>
                  </a:outerShdw>
                </a:effectLst>
                <a:latin typeface="Times New Roman" pitchFamily="18" charset="0"/>
                <a:cs typeface="Times New Roman" pitchFamily="18" charset="0"/>
              </a:rPr>
              <a:t> </a:t>
            </a:r>
            <a:r>
              <a:rPr lang="en-US" sz="3200" dirty="0">
                <a:solidFill>
                  <a:srgbClr val="33CC33"/>
                </a:solidFill>
                <a:effectLst>
                  <a:outerShdw blurRad="38100" dist="38100" dir="2700000" algn="tl">
                    <a:srgbClr val="000000"/>
                  </a:outerShdw>
                </a:effectLst>
                <a:latin typeface="Times New Roman" pitchFamily="18" charset="0"/>
                <a:cs typeface="Times New Roman" pitchFamily="18" charset="0"/>
              </a:rPr>
              <a:t>Subsidence.</a:t>
            </a:r>
          </a:p>
          <a:p>
            <a:pPr eaLnBrk="0" hangingPunct="0">
              <a:spcBef>
                <a:spcPts val="0"/>
              </a:spcBef>
              <a:buFontTx/>
              <a:buChar char="•"/>
              <a:defRPr/>
            </a:pPr>
            <a:r>
              <a:rPr lang="en-US" sz="3200" dirty="0">
                <a:effectLst>
                  <a:outerShdw blurRad="38100" dist="38100" dir="2700000" algn="tl">
                    <a:srgbClr val="000000"/>
                  </a:outerShdw>
                </a:effectLst>
                <a:latin typeface="Times New Roman" pitchFamily="18" charset="0"/>
                <a:cs typeface="Times New Roman" pitchFamily="18" charset="0"/>
              </a:rPr>
              <a:t> A lack of understanding of how and why </a:t>
            </a:r>
            <a:r>
              <a:rPr lang="en-US" sz="3200" dirty="0" smtClean="0">
                <a:effectLst>
                  <a:outerShdw blurRad="38100" dist="38100" dir="2700000" algn="tl">
                    <a:srgbClr val="000000"/>
                  </a:outerShdw>
                </a:effectLst>
                <a:latin typeface="Times New Roman" pitchFamily="18" charset="0"/>
                <a:cs typeface="Times New Roman" pitchFamily="18" charset="0"/>
              </a:rPr>
              <a:t>       	subsidence </a:t>
            </a:r>
            <a:r>
              <a:rPr lang="en-US" sz="3200" dirty="0">
                <a:effectLst>
                  <a:outerShdw blurRad="38100" dist="38100" dir="2700000" algn="tl">
                    <a:srgbClr val="000000"/>
                  </a:outerShdw>
                </a:effectLst>
                <a:latin typeface="Times New Roman" pitchFamily="18" charset="0"/>
                <a:cs typeface="Times New Roman" pitchFamily="18" charset="0"/>
              </a:rPr>
              <a:t>occurs.</a:t>
            </a:r>
          </a:p>
          <a:p>
            <a:pPr eaLnBrk="0" hangingPunct="0">
              <a:spcBef>
                <a:spcPts val="0"/>
              </a:spcBef>
              <a:buFontTx/>
              <a:buChar char="•"/>
              <a:defRPr/>
            </a:pPr>
            <a:r>
              <a:rPr lang="en-US" sz="3200" dirty="0">
                <a:effectLst>
                  <a:outerShdw blurRad="38100" dist="38100" dir="2700000" algn="tl">
                    <a:srgbClr val="000000"/>
                  </a:outerShdw>
                </a:effectLst>
                <a:latin typeface="Times New Roman" pitchFamily="18" charset="0"/>
                <a:cs typeface="Times New Roman" pitchFamily="18" charset="0"/>
              </a:rPr>
              <a:t> </a:t>
            </a:r>
            <a:r>
              <a:rPr lang="en-US" sz="3200" dirty="0">
                <a:solidFill>
                  <a:srgbClr val="33CCCC"/>
                </a:solidFill>
                <a:effectLst>
                  <a:outerShdw blurRad="38100" dist="38100" dir="2700000" algn="tl">
                    <a:srgbClr val="000000"/>
                  </a:outerShdw>
                </a:effectLst>
                <a:latin typeface="Times New Roman" pitchFamily="18" charset="0"/>
                <a:cs typeface="Times New Roman" pitchFamily="18" charset="0"/>
              </a:rPr>
              <a:t>A willingness to accept “the best available data” </a:t>
            </a:r>
            <a:r>
              <a:rPr lang="en-US" sz="3200" dirty="0" smtClean="0">
                <a:solidFill>
                  <a:srgbClr val="33CCCC"/>
                </a:solidFill>
                <a:effectLst>
                  <a:outerShdw blurRad="38100" dist="38100" dir="2700000" algn="tl">
                    <a:srgbClr val="000000"/>
                  </a:outerShdw>
                </a:effectLst>
                <a:latin typeface="Times New Roman" pitchFamily="18" charset="0"/>
                <a:cs typeface="Times New Roman" pitchFamily="18" charset="0"/>
              </a:rPr>
              <a:t>	instead </a:t>
            </a:r>
            <a:r>
              <a:rPr lang="en-US" sz="3200" dirty="0">
                <a:solidFill>
                  <a:srgbClr val="33CCCC"/>
                </a:solidFill>
                <a:effectLst>
                  <a:outerShdw blurRad="38100" dist="38100" dir="2700000" algn="tl">
                    <a:srgbClr val="000000"/>
                  </a:outerShdw>
                </a:effectLst>
                <a:latin typeface="Times New Roman" pitchFamily="18" charset="0"/>
                <a:cs typeface="Times New Roman" pitchFamily="18" charset="0"/>
              </a:rPr>
              <a:t>of “accurate and sufficiently precise </a:t>
            </a:r>
            <a:r>
              <a:rPr lang="en-US" sz="3200" dirty="0" smtClean="0">
                <a:solidFill>
                  <a:srgbClr val="33CCCC"/>
                </a:solidFill>
                <a:effectLst>
                  <a:outerShdw blurRad="38100" dist="38100" dir="2700000" algn="tl">
                    <a:srgbClr val="000000"/>
                  </a:outerShdw>
                </a:effectLst>
                <a:latin typeface="Times New Roman" pitchFamily="18" charset="0"/>
                <a:cs typeface="Times New Roman" pitchFamily="18" charset="0"/>
              </a:rPr>
              <a:t>	data </a:t>
            </a:r>
            <a:r>
              <a:rPr lang="en-US" sz="3200" dirty="0">
                <a:solidFill>
                  <a:srgbClr val="33CCCC"/>
                </a:solidFill>
                <a:effectLst>
                  <a:outerShdw blurRad="38100" dist="38100" dir="2700000" algn="tl">
                    <a:srgbClr val="000000"/>
                  </a:outerShdw>
                </a:effectLst>
                <a:latin typeface="Times New Roman" pitchFamily="18" charset="0"/>
                <a:cs typeface="Times New Roman" pitchFamily="18" charset="0"/>
              </a:rPr>
              <a:t>to meet requirements and the standard of </a:t>
            </a:r>
            <a:r>
              <a:rPr lang="en-US" sz="3200" dirty="0" smtClean="0">
                <a:solidFill>
                  <a:srgbClr val="33CCCC"/>
                </a:solidFill>
                <a:effectLst>
                  <a:outerShdw blurRad="38100" dist="38100" dir="2700000" algn="tl">
                    <a:srgbClr val="000000"/>
                  </a:outerShdw>
                </a:effectLst>
                <a:latin typeface="Times New Roman" pitchFamily="18" charset="0"/>
                <a:cs typeface="Times New Roman" pitchFamily="18" charset="0"/>
              </a:rPr>
              <a:t>	care</a:t>
            </a:r>
            <a:r>
              <a:rPr lang="en-US" sz="3200" dirty="0">
                <a:solidFill>
                  <a:srgbClr val="33CCCC"/>
                </a:solidFill>
                <a:effectLst>
                  <a:outerShdw blurRad="38100" dist="38100" dir="2700000" algn="tl">
                    <a:srgbClr val="000000"/>
                  </a:outerShdw>
                </a:effectLst>
                <a:latin typeface="Times New Roman" pitchFamily="18" charset="0"/>
                <a:cs typeface="Times New Roman" pitchFamily="18" charset="0"/>
              </a:rPr>
              <a:t>”.</a:t>
            </a:r>
          </a:p>
          <a:p>
            <a:pPr eaLnBrk="0" hangingPunct="0">
              <a:spcBef>
                <a:spcPts val="0"/>
              </a:spcBef>
              <a:buFontTx/>
              <a:buChar char="•"/>
              <a:defRPr/>
            </a:pPr>
            <a:r>
              <a:rPr lang="en-US" sz="3200" dirty="0" smtClean="0">
                <a:solidFill>
                  <a:schemeClr val="hlink"/>
                </a:solidFill>
                <a:effectLst>
                  <a:outerShdw blurRad="38100" dist="38100" dir="2700000" algn="tl">
                    <a:srgbClr val="000000"/>
                  </a:outerShdw>
                </a:effectLst>
                <a:latin typeface="Times New Roman" pitchFamily="18" charset="0"/>
                <a:cs typeface="Times New Roman" pitchFamily="18" charset="0"/>
              </a:rPr>
              <a:t> No </a:t>
            </a:r>
            <a:r>
              <a:rPr lang="en-US" sz="3200" dirty="0">
                <a:solidFill>
                  <a:schemeClr val="hlink"/>
                </a:solidFill>
                <a:effectLst>
                  <a:outerShdw blurRad="38100" dist="38100" dir="2700000" algn="tl">
                    <a:srgbClr val="000000"/>
                  </a:outerShdw>
                </a:effectLst>
                <a:latin typeface="Times New Roman" pitchFamily="18" charset="0"/>
                <a:cs typeface="Times New Roman" pitchFamily="18" charset="0"/>
              </a:rPr>
              <a:t>Leadership or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30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30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30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30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subsidence"/>
          <p:cNvPicPr>
            <a:picLocks noChangeAspect="1" noChangeArrowheads="1"/>
          </p:cNvPicPr>
          <p:nvPr/>
        </p:nvPicPr>
        <p:blipFill>
          <a:blip r:embed="rId3" cstate="print"/>
          <a:srcRect/>
          <a:stretch>
            <a:fillRect/>
          </a:stretch>
        </p:blipFill>
        <p:spPr bwMode="auto">
          <a:xfrm>
            <a:off x="-2178843" y="-214312"/>
            <a:ext cx="12116470" cy="7097986"/>
          </a:xfrm>
          <a:prstGeom prst="rect">
            <a:avLst/>
          </a:prstGeom>
          <a:solidFill>
            <a:schemeClr val="tx1"/>
          </a:solidFill>
          <a:ln w="9525">
            <a:noFill/>
            <a:miter lim="800000"/>
            <a:headEnd/>
            <a:tailEnd/>
          </a:ln>
        </p:spPr>
      </p:pic>
      <p:sp>
        <p:nvSpPr>
          <p:cNvPr id="26627" name="Text Box 4"/>
          <p:cNvSpPr txBox="1">
            <a:spLocks noChangeArrowheads="1"/>
          </p:cNvSpPr>
          <p:nvPr/>
        </p:nvSpPr>
        <p:spPr bwMode="auto">
          <a:xfrm>
            <a:off x="856859" y="3154412"/>
            <a:ext cx="1675098" cy="735771"/>
          </a:xfrm>
          <a:prstGeom prst="rect">
            <a:avLst/>
          </a:prstGeom>
          <a:solidFill>
            <a:schemeClr val="tx1"/>
          </a:solidFill>
          <a:ln w="9525">
            <a:noFill/>
            <a:miter lim="800000"/>
            <a:headEnd/>
            <a:tailEnd/>
          </a:ln>
        </p:spPr>
        <p:txBody>
          <a:bodyPr wrap="none" lIns="64284" tIns="32142" rIns="64284" bIns="32142">
            <a:spAutoFit/>
          </a:bodyPr>
          <a:lstStyle/>
          <a:p>
            <a:pPr algn="ctr"/>
            <a:r>
              <a:rPr lang="en-US" sz="2200" dirty="0">
                <a:solidFill>
                  <a:srgbClr val="00FF00"/>
                </a:solidFill>
                <a:latin typeface="Impact" pitchFamily="34" charset="0"/>
              </a:rPr>
              <a:t>Green </a:t>
            </a:r>
            <a:r>
              <a:rPr lang="en-US" sz="2200" dirty="0">
                <a:solidFill>
                  <a:srgbClr val="000000"/>
                </a:solidFill>
                <a:latin typeface="Impact" pitchFamily="34" charset="0"/>
              </a:rPr>
              <a:t>square</a:t>
            </a:r>
          </a:p>
          <a:p>
            <a:pPr algn="ctr"/>
            <a:r>
              <a:rPr lang="en-US" sz="2200" dirty="0">
                <a:solidFill>
                  <a:srgbClr val="000000"/>
                </a:solidFill>
                <a:latin typeface="Impact" pitchFamily="34" charset="0"/>
              </a:rPr>
              <a:t>-1/2 inch/yr</a:t>
            </a:r>
          </a:p>
        </p:txBody>
      </p:sp>
      <p:sp>
        <p:nvSpPr>
          <p:cNvPr id="26628" name="Text Box 5"/>
          <p:cNvSpPr txBox="1">
            <a:spLocks noChangeArrowheads="1"/>
          </p:cNvSpPr>
          <p:nvPr/>
        </p:nvSpPr>
        <p:spPr bwMode="auto">
          <a:xfrm>
            <a:off x="6401272" y="1545952"/>
            <a:ext cx="1173535" cy="735771"/>
          </a:xfrm>
          <a:prstGeom prst="rect">
            <a:avLst/>
          </a:prstGeom>
          <a:solidFill>
            <a:schemeClr val="tx1"/>
          </a:solidFill>
          <a:ln w="9525">
            <a:noFill/>
            <a:miter lim="800000"/>
            <a:headEnd/>
            <a:tailEnd/>
          </a:ln>
        </p:spPr>
        <p:txBody>
          <a:bodyPr wrap="none" lIns="64284" tIns="32142" rIns="64284" bIns="32142">
            <a:spAutoFit/>
          </a:bodyPr>
          <a:lstStyle/>
          <a:p>
            <a:pPr algn="ctr"/>
            <a:r>
              <a:rPr lang="en-US" sz="2200" dirty="0">
                <a:solidFill>
                  <a:schemeClr val="bg1"/>
                </a:solidFill>
                <a:latin typeface="Impact" pitchFamily="34" charset="0"/>
              </a:rPr>
              <a:t>Stars</a:t>
            </a:r>
          </a:p>
          <a:p>
            <a:pPr algn="ctr"/>
            <a:r>
              <a:rPr lang="en-US" sz="2200" dirty="0">
                <a:solidFill>
                  <a:schemeClr val="bg1"/>
                </a:solidFill>
                <a:latin typeface="Impact" pitchFamily="34" charset="0"/>
              </a:rPr>
              <a:t>0 inch/yr</a:t>
            </a:r>
          </a:p>
        </p:txBody>
      </p:sp>
      <p:sp>
        <p:nvSpPr>
          <p:cNvPr id="26629" name="Text Box 6"/>
          <p:cNvSpPr txBox="1">
            <a:spLocks noChangeArrowheads="1"/>
          </p:cNvSpPr>
          <p:nvPr/>
        </p:nvSpPr>
        <p:spPr bwMode="auto">
          <a:xfrm>
            <a:off x="7696276" y="1214438"/>
            <a:ext cx="633166" cy="341911"/>
          </a:xfrm>
          <a:prstGeom prst="rect">
            <a:avLst/>
          </a:prstGeom>
          <a:solidFill>
            <a:schemeClr val="tx1"/>
          </a:solidFill>
          <a:ln w="9525">
            <a:noFill/>
            <a:miter lim="800000"/>
            <a:headEnd/>
            <a:tailEnd/>
          </a:ln>
        </p:spPr>
        <p:txBody>
          <a:bodyPr wrap="none" lIns="64284" tIns="32142" rIns="64284" bIns="32142">
            <a:spAutoFit/>
          </a:bodyPr>
          <a:lstStyle/>
          <a:p>
            <a:pPr eaLnBrk="0" hangingPunct="0"/>
            <a:r>
              <a:rPr lang="en-US" b="0" i="1">
                <a:solidFill>
                  <a:srgbClr val="FF3300"/>
                </a:solidFill>
                <a:latin typeface="Impact" pitchFamily="34" charset="0"/>
              </a:rPr>
              <a:t>uplift</a:t>
            </a:r>
          </a:p>
        </p:txBody>
      </p:sp>
      <p:sp>
        <p:nvSpPr>
          <p:cNvPr id="26630" name="Text Box 7"/>
          <p:cNvSpPr txBox="1">
            <a:spLocks noChangeArrowheads="1"/>
          </p:cNvSpPr>
          <p:nvPr/>
        </p:nvSpPr>
        <p:spPr bwMode="auto">
          <a:xfrm>
            <a:off x="1218902" y="148457"/>
            <a:ext cx="727744" cy="341911"/>
          </a:xfrm>
          <a:prstGeom prst="rect">
            <a:avLst/>
          </a:prstGeom>
          <a:solidFill>
            <a:schemeClr val="tx1"/>
          </a:solidFill>
          <a:ln w="9525">
            <a:noFill/>
            <a:miter lim="800000"/>
            <a:headEnd/>
            <a:tailEnd/>
          </a:ln>
        </p:spPr>
        <p:txBody>
          <a:bodyPr wrap="none" lIns="64284" tIns="32142" rIns="64284" bIns="32142">
            <a:spAutoFit/>
          </a:bodyPr>
          <a:lstStyle/>
          <a:p>
            <a:pPr eaLnBrk="0" hangingPunct="0"/>
            <a:r>
              <a:rPr lang="en-US" b="0" i="1">
                <a:solidFill>
                  <a:srgbClr val="000000"/>
                </a:solidFill>
                <a:latin typeface="Impact" pitchFamily="34" charset="0"/>
              </a:rPr>
              <a:t>stable</a:t>
            </a:r>
          </a:p>
        </p:txBody>
      </p:sp>
      <p:sp>
        <p:nvSpPr>
          <p:cNvPr id="26631" name="Text Box 8"/>
          <p:cNvSpPr txBox="1">
            <a:spLocks noChangeArrowheads="1"/>
          </p:cNvSpPr>
          <p:nvPr/>
        </p:nvSpPr>
        <p:spPr bwMode="auto">
          <a:xfrm>
            <a:off x="982265" y="5553150"/>
            <a:ext cx="2671466" cy="843974"/>
          </a:xfrm>
          <a:prstGeom prst="rect">
            <a:avLst/>
          </a:prstGeom>
          <a:solidFill>
            <a:schemeClr val="tx1"/>
          </a:solidFill>
          <a:ln w="9525">
            <a:noFill/>
            <a:miter lim="800000"/>
            <a:headEnd/>
            <a:tailEnd/>
          </a:ln>
        </p:spPr>
        <p:txBody>
          <a:bodyPr wrap="none" lIns="64284" tIns="32142" rIns="64284" bIns="32142">
            <a:spAutoFit/>
          </a:bodyPr>
          <a:lstStyle/>
          <a:p>
            <a:pPr eaLnBrk="0" hangingPunct="0"/>
            <a:r>
              <a:rPr lang="en-US" sz="2500" dirty="0">
                <a:solidFill>
                  <a:srgbClr val="000000"/>
                </a:solidFill>
                <a:latin typeface="Impact" pitchFamily="34" charset="0"/>
              </a:rPr>
              <a:t>Coastal parishes</a:t>
            </a:r>
          </a:p>
          <a:p>
            <a:pPr eaLnBrk="0" hangingPunct="0"/>
            <a:r>
              <a:rPr lang="en-US" sz="2500" dirty="0">
                <a:solidFill>
                  <a:srgbClr val="000000"/>
                </a:solidFill>
                <a:latin typeface="Impact" pitchFamily="34" charset="0"/>
              </a:rPr>
              <a:t>avg. = ~-1/2 inch/yr</a:t>
            </a:r>
          </a:p>
        </p:txBody>
      </p:sp>
      <p:sp>
        <p:nvSpPr>
          <p:cNvPr id="26632" name="Text Box 9"/>
          <p:cNvSpPr txBox="1">
            <a:spLocks noChangeArrowheads="1"/>
          </p:cNvSpPr>
          <p:nvPr/>
        </p:nvSpPr>
        <p:spPr bwMode="auto">
          <a:xfrm>
            <a:off x="7069986" y="4642322"/>
            <a:ext cx="1835239" cy="843974"/>
          </a:xfrm>
          <a:prstGeom prst="rect">
            <a:avLst/>
          </a:prstGeom>
          <a:solidFill>
            <a:schemeClr val="tx1"/>
          </a:solidFill>
          <a:ln w="9525">
            <a:noFill/>
            <a:miter lim="800000"/>
            <a:headEnd/>
            <a:tailEnd/>
          </a:ln>
        </p:spPr>
        <p:txBody>
          <a:bodyPr wrap="none" lIns="64284" tIns="32142" rIns="64284" bIns="32142">
            <a:spAutoFit/>
          </a:bodyPr>
          <a:lstStyle/>
          <a:p>
            <a:pPr algn="ctr"/>
            <a:r>
              <a:rPr lang="en-US" sz="2500" dirty="0">
                <a:solidFill>
                  <a:srgbClr val="FFCC00"/>
                </a:solidFill>
                <a:latin typeface="Impact" pitchFamily="34" charset="0"/>
              </a:rPr>
              <a:t>Yellow</a:t>
            </a:r>
            <a:r>
              <a:rPr lang="en-US" sz="2500" dirty="0">
                <a:solidFill>
                  <a:srgbClr val="00FF00"/>
                </a:solidFill>
                <a:latin typeface="Impact" pitchFamily="34" charset="0"/>
              </a:rPr>
              <a:t> </a:t>
            </a:r>
            <a:r>
              <a:rPr lang="en-US" sz="2500" dirty="0">
                <a:solidFill>
                  <a:srgbClr val="000000"/>
                </a:solidFill>
                <a:latin typeface="Impact" pitchFamily="34" charset="0"/>
              </a:rPr>
              <a:t>circle</a:t>
            </a:r>
          </a:p>
          <a:p>
            <a:pPr algn="ctr"/>
            <a:r>
              <a:rPr lang="en-US" sz="2500" dirty="0">
                <a:solidFill>
                  <a:srgbClr val="000000"/>
                </a:solidFill>
                <a:latin typeface="Impact" pitchFamily="34" charset="0"/>
              </a:rPr>
              <a:t>-3/4 inch/yr</a:t>
            </a:r>
          </a:p>
        </p:txBody>
      </p:sp>
      <p:sp>
        <p:nvSpPr>
          <p:cNvPr id="26633" name="Text Box 10"/>
          <p:cNvSpPr txBox="1">
            <a:spLocks noChangeArrowheads="1"/>
          </p:cNvSpPr>
          <p:nvPr/>
        </p:nvSpPr>
        <p:spPr bwMode="auto">
          <a:xfrm>
            <a:off x="3997009" y="2411016"/>
            <a:ext cx="1508287" cy="735771"/>
          </a:xfrm>
          <a:prstGeom prst="rect">
            <a:avLst/>
          </a:prstGeom>
          <a:solidFill>
            <a:schemeClr val="tx1"/>
          </a:solidFill>
          <a:ln w="9525">
            <a:noFill/>
            <a:miter lim="800000"/>
            <a:headEnd/>
            <a:tailEnd/>
          </a:ln>
        </p:spPr>
        <p:txBody>
          <a:bodyPr wrap="none" lIns="64284" tIns="32142" rIns="64284" bIns="32142">
            <a:spAutoFit/>
          </a:bodyPr>
          <a:lstStyle/>
          <a:p>
            <a:pPr algn="ctr"/>
            <a:r>
              <a:rPr lang="en-US" sz="2200" dirty="0">
                <a:solidFill>
                  <a:schemeClr val="bg1"/>
                </a:solidFill>
                <a:latin typeface="Impact" pitchFamily="34" charset="0"/>
              </a:rPr>
              <a:t>Blue</a:t>
            </a:r>
            <a:r>
              <a:rPr lang="en-US" sz="2200" dirty="0">
                <a:solidFill>
                  <a:srgbClr val="00FF00"/>
                </a:solidFill>
                <a:latin typeface="Impact" pitchFamily="34" charset="0"/>
              </a:rPr>
              <a:t> </a:t>
            </a:r>
            <a:r>
              <a:rPr lang="en-US" sz="2200" dirty="0">
                <a:solidFill>
                  <a:srgbClr val="000000"/>
                </a:solidFill>
                <a:latin typeface="Impact" pitchFamily="34" charset="0"/>
              </a:rPr>
              <a:t>square</a:t>
            </a:r>
          </a:p>
          <a:p>
            <a:pPr algn="ctr"/>
            <a:r>
              <a:rPr lang="en-US" sz="2200" dirty="0">
                <a:solidFill>
                  <a:srgbClr val="000000"/>
                </a:solidFill>
                <a:latin typeface="Impact" pitchFamily="34" charset="0"/>
              </a:rPr>
              <a:t>-1/3 inch/yr</a:t>
            </a:r>
          </a:p>
        </p:txBody>
      </p:sp>
      <p:sp>
        <p:nvSpPr>
          <p:cNvPr id="130060" name="Rectangle 12"/>
          <p:cNvSpPr>
            <a:spLocks noChangeArrowheads="1"/>
          </p:cNvSpPr>
          <p:nvPr/>
        </p:nvSpPr>
        <p:spPr bwMode="auto">
          <a:xfrm>
            <a:off x="5750719" y="2395390"/>
            <a:ext cx="3284918" cy="1603795"/>
          </a:xfrm>
          <a:prstGeom prst="rect">
            <a:avLst/>
          </a:prstGeom>
          <a:solidFill>
            <a:schemeClr val="bg2"/>
          </a:solidFill>
          <a:ln w="9525">
            <a:noFill/>
            <a:miter lim="800000"/>
            <a:headEnd/>
            <a:tailEnd/>
          </a:ln>
          <a:effectLst/>
        </p:spPr>
        <p:txBody>
          <a:bodyPr wrap="none" lIns="64284" tIns="32142" rIns="64284" bIns="32142">
            <a:spAutoFit/>
          </a:bodyPr>
          <a:lstStyle/>
          <a:p>
            <a:pPr eaLnBrk="0" hangingPunct="0">
              <a:defRPr/>
            </a:pPr>
            <a:r>
              <a:rPr lang="en-US" sz="2500" dirty="0">
                <a:solidFill>
                  <a:srgbClr val="FFCC00"/>
                </a:solidFill>
                <a:effectLst>
                  <a:outerShdw blurRad="38100" dist="38100" dir="2700000" algn="tl">
                    <a:srgbClr val="000000"/>
                  </a:outerShdw>
                </a:effectLst>
              </a:rPr>
              <a:t>Geodetic leveling </a:t>
            </a:r>
          </a:p>
          <a:p>
            <a:pPr eaLnBrk="0" hangingPunct="0">
              <a:defRPr/>
            </a:pPr>
            <a:r>
              <a:rPr lang="en-US" sz="2500" dirty="0">
                <a:solidFill>
                  <a:srgbClr val="FFCC00"/>
                </a:solidFill>
                <a:effectLst>
                  <a:outerShdw blurRad="38100" dist="38100" dir="2700000" algn="tl">
                    <a:srgbClr val="000000"/>
                  </a:outerShdw>
                </a:effectLst>
              </a:rPr>
              <a:t>shows that vertical </a:t>
            </a:r>
          </a:p>
          <a:p>
            <a:pPr eaLnBrk="0" hangingPunct="0">
              <a:defRPr/>
            </a:pPr>
            <a:r>
              <a:rPr lang="en-US" sz="2500" dirty="0">
                <a:solidFill>
                  <a:srgbClr val="FFCC00"/>
                </a:solidFill>
                <a:effectLst>
                  <a:outerShdw blurRad="38100" dist="38100" dir="2700000" algn="tl">
                    <a:srgbClr val="000000"/>
                  </a:outerShdw>
                </a:effectLst>
              </a:rPr>
              <a:t>motions vary in </a:t>
            </a:r>
          </a:p>
          <a:p>
            <a:pPr eaLnBrk="0" hangingPunct="0">
              <a:defRPr/>
            </a:pPr>
            <a:r>
              <a:rPr lang="en-US" sz="2500" dirty="0">
                <a:solidFill>
                  <a:srgbClr val="FFCC00"/>
                </a:solidFill>
                <a:effectLst>
                  <a:outerShdw blurRad="38100" dist="38100" dir="2700000" algn="tl">
                    <a:srgbClr val="000000"/>
                  </a:outerShdw>
                </a:effectLst>
              </a:rPr>
              <a:t>time and space</a:t>
            </a:r>
          </a:p>
        </p:txBody>
      </p:sp>
      <p:sp>
        <p:nvSpPr>
          <p:cNvPr id="26635" name="Text Box 12"/>
          <p:cNvSpPr txBox="1">
            <a:spLocks noChangeArrowheads="1"/>
          </p:cNvSpPr>
          <p:nvPr/>
        </p:nvSpPr>
        <p:spPr bwMode="auto">
          <a:xfrm>
            <a:off x="2568890" y="1457772"/>
            <a:ext cx="3007213" cy="588132"/>
          </a:xfrm>
          <a:prstGeom prst="rect">
            <a:avLst/>
          </a:prstGeom>
          <a:solidFill>
            <a:srgbClr val="FB29D3"/>
          </a:solidFill>
          <a:ln w="9525">
            <a:noFill/>
            <a:miter lim="800000"/>
            <a:headEnd/>
            <a:tailEnd/>
          </a:ln>
        </p:spPr>
        <p:txBody>
          <a:bodyPr wrap="none" lIns="64284" tIns="32142" rIns="64284" bIns="32142">
            <a:spAutoFit/>
          </a:bodyPr>
          <a:lstStyle/>
          <a:p>
            <a:pPr algn="ctr"/>
            <a:r>
              <a:rPr lang="en-US" sz="1700" dirty="0">
                <a:solidFill>
                  <a:srgbClr val="000000"/>
                </a:solidFill>
              </a:rPr>
              <a:t>Shinkle and Dokka (2004)</a:t>
            </a:r>
          </a:p>
          <a:p>
            <a:pPr algn="ctr"/>
            <a:r>
              <a:rPr lang="en-US" sz="1700" dirty="0">
                <a:solidFill>
                  <a:srgbClr val="000000"/>
                </a:solidFill>
              </a:rPr>
              <a:t>NOAA Tech. Rept. 50</a:t>
            </a:r>
          </a:p>
        </p:txBody>
      </p:sp>
      <p:sp>
        <p:nvSpPr>
          <p:cNvPr id="15" name="TextBox 14"/>
          <p:cNvSpPr txBox="1"/>
          <p:nvPr/>
        </p:nvSpPr>
        <p:spPr>
          <a:xfrm>
            <a:off x="1035844" y="6322219"/>
            <a:ext cx="1989315" cy="403470"/>
          </a:xfrm>
          <a:prstGeom prst="rect">
            <a:avLst/>
          </a:prstGeom>
          <a:noFill/>
        </p:spPr>
        <p:txBody>
          <a:bodyPr wrap="none" lIns="64288" tIns="32144" rIns="64288" bIns="32144">
            <a:spAutoFit/>
          </a:bodyPr>
          <a:lstStyle/>
          <a:p>
            <a:pPr eaLnBrk="0" hangingPunct="0">
              <a:defRPr/>
            </a:pPr>
            <a:r>
              <a:rPr lang="en-US" sz="2200" dirty="0">
                <a:solidFill>
                  <a:srgbClr val="FF3399"/>
                </a:solidFill>
                <a:effectLst>
                  <a:outerShdw blurRad="38100" dist="38100" dir="2700000" algn="tl">
                    <a:srgbClr val="000000">
                      <a:alpha val="43137"/>
                    </a:srgbClr>
                  </a:outerShdw>
                </a:effectLst>
              </a:rPr>
              <a:t>1960s-1980s</a:t>
            </a:r>
          </a:p>
        </p:txBody>
      </p:sp>
    </p:spTree>
    <p:extLst>
      <p:ext uri="{BB962C8B-B14F-4D97-AF65-F5344CB8AC3E}">
        <p14:creationId xmlns:p14="http://schemas.microsoft.com/office/powerpoint/2010/main" val="9710655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59" y="0"/>
            <a:ext cx="8875059" cy="6858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60" y="9525"/>
            <a:ext cx="8875059" cy="6858000"/>
          </a:xfrm>
          <a:prstGeom prst="rect">
            <a:avLst/>
          </a:prstGeom>
        </p:spPr>
      </p:pic>
      <p:sp>
        <p:nvSpPr>
          <p:cNvPr id="6" name="TextBox 5"/>
          <p:cNvSpPr txBox="1"/>
          <p:nvPr/>
        </p:nvSpPr>
        <p:spPr>
          <a:xfrm>
            <a:off x="2362200" y="4876800"/>
            <a:ext cx="5750805" cy="954107"/>
          </a:xfrm>
          <a:prstGeom prst="rect">
            <a:avLst/>
          </a:prstGeom>
          <a:noFill/>
        </p:spPr>
        <p:txBody>
          <a:bodyPr wrap="none" rtlCol="0">
            <a:spAutoFit/>
          </a:bodyPr>
          <a:lstStyle/>
          <a:p>
            <a:pPr algn="ctr"/>
            <a:r>
              <a:rPr lang="en-US" sz="2800" dirty="0" smtClean="0">
                <a:solidFill>
                  <a:srgbClr val="002060"/>
                </a:solidFill>
                <a:latin typeface="Times New Roman" pitchFamily="18" charset="0"/>
                <a:cs typeface="Times New Roman" pitchFamily="18" charset="0"/>
              </a:rPr>
              <a:t>Benchmarks of Texas and Louisiana—</a:t>
            </a:r>
          </a:p>
          <a:p>
            <a:pPr algn="ctr"/>
            <a:r>
              <a:rPr lang="en-US" sz="2800" dirty="0" smtClean="0">
                <a:solidFill>
                  <a:srgbClr val="002060"/>
                </a:solidFill>
                <a:latin typeface="Times New Roman" pitchFamily="18" charset="0"/>
                <a:cs typeface="Times New Roman" pitchFamily="18" charset="0"/>
              </a:rPr>
              <a:t>Before and after Katrina</a:t>
            </a:r>
            <a:endParaRPr lang="en-US" sz="2800"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19268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gps_satellite"/>
          <p:cNvPicPr>
            <a:picLocks noChangeAspect="1" noChangeArrowheads="1"/>
          </p:cNvPicPr>
          <p:nvPr/>
        </p:nvPicPr>
        <p:blipFill>
          <a:blip r:embed="rId3" cstate="print"/>
          <a:srcRect/>
          <a:stretch>
            <a:fillRect/>
          </a:stretch>
        </p:blipFill>
        <p:spPr bwMode="auto">
          <a:xfrm>
            <a:off x="1219200" y="5486400"/>
            <a:ext cx="1066800" cy="944563"/>
          </a:xfrm>
          <a:prstGeom prst="rect">
            <a:avLst/>
          </a:prstGeom>
          <a:noFill/>
          <a:ln w="9525">
            <a:noFill/>
            <a:miter lim="800000"/>
            <a:headEnd/>
            <a:tailEnd/>
          </a:ln>
        </p:spPr>
      </p:pic>
      <p:pic>
        <p:nvPicPr>
          <p:cNvPr id="12292" name="Picture 16" descr="GULFNet_RTK_February14_08"/>
          <p:cNvPicPr>
            <a:picLocks noChangeAspect="1" noChangeArrowheads="1"/>
          </p:cNvPicPr>
          <p:nvPr/>
        </p:nvPicPr>
        <p:blipFill>
          <a:blip r:embed="rId4" cstate="print"/>
          <a:srcRect/>
          <a:stretch>
            <a:fillRect/>
          </a:stretch>
        </p:blipFill>
        <p:spPr bwMode="auto">
          <a:xfrm>
            <a:off x="2277461" y="914400"/>
            <a:ext cx="7347058" cy="5834063"/>
          </a:xfrm>
          <a:prstGeom prst="rect">
            <a:avLst/>
          </a:prstGeom>
          <a:noFill/>
          <a:ln w="9525">
            <a:noFill/>
            <a:miter lim="800000"/>
            <a:headEnd/>
            <a:tailEnd/>
          </a:ln>
        </p:spPr>
      </p:pic>
      <p:sp>
        <p:nvSpPr>
          <p:cNvPr id="23562" name="Rectangle 10"/>
          <p:cNvSpPr>
            <a:spLocks noRot="1" noChangeArrowheads="1"/>
          </p:cNvSpPr>
          <p:nvPr/>
        </p:nvSpPr>
        <p:spPr bwMode="auto">
          <a:xfrm>
            <a:off x="2324100" y="228600"/>
            <a:ext cx="5867400" cy="838200"/>
          </a:xfrm>
          <a:prstGeom prst="rect">
            <a:avLst/>
          </a:prstGeom>
          <a:noFill/>
          <a:ln w="9525">
            <a:noFill/>
            <a:miter lim="800000"/>
            <a:headEnd/>
            <a:tailEnd/>
          </a:ln>
          <a:effectLst/>
        </p:spPr>
        <p:txBody>
          <a:bodyPr anchor="ctr"/>
          <a:lstStyle/>
          <a:p>
            <a:pPr algn="ctr"/>
            <a:r>
              <a:rPr lang="en-US" sz="4400" b="1" dirty="0" err="1" smtClean="0">
                <a:solidFill>
                  <a:schemeClr val="hlink"/>
                </a:solidFill>
                <a:effectLst>
                  <a:outerShdw blurRad="38100" dist="38100" dir="2700000" algn="tl">
                    <a:srgbClr val="000000"/>
                  </a:outerShdw>
                </a:effectLst>
              </a:rPr>
              <a:t>GULFNet</a:t>
            </a:r>
            <a:r>
              <a:rPr lang="en-US" sz="4400" b="1" dirty="0">
                <a:solidFill>
                  <a:schemeClr val="hlink"/>
                </a:solidFill>
                <a:effectLst>
                  <a:outerShdw blurRad="38100" dist="38100" dir="2700000" algn="tl">
                    <a:srgbClr val="000000"/>
                  </a:outerShdw>
                </a:effectLst>
              </a:rPr>
              <a:t> </a:t>
            </a:r>
            <a:r>
              <a:rPr lang="en-US" sz="4400" b="1" dirty="0" smtClean="0">
                <a:solidFill>
                  <a:schemeClr val="hlink"/>
                </a:solidFill>
                <a:effectLst>
                  <a:outerShdw blurRad="38100" dist="38100" dir="2700000" algn="tl">
                    <a:srgbClr val="000000"/>
                  </a:outerShdw>
                </a:effectLst>
              </a:rPr>
              <a:t>RTN</a:t>
            </a:r>
            <a:endParaRPr lang="en-US" sz="4400" b="1" dirty="0">
              <a:solidFill>
                <a:schemeClr val="hlink"/>
              </a:solidFill>
              <a:effectLst>
                <a:outerShdw blurRad="38100" dist="38100" dir="2700000" algn="tl">
                  <a:srgbClr val="000000"/>
                </a:outerShdw>
              </a:effectLst>
            </a:endParaRPr>
          </a:p>
        </p:txBody>
      </p:sp>
      <p:sp>
        <p:nvSpPr>
          <p:cNvPr id="12291" name="Text Box 11"/>
          <p:cNvSpPr txBox="1">
            <a:spLocks noChangeArrowheads="1"/>
          </p:cNvSpPr>
          <p:nvPr/>
        </p:nvSpPr>
        <p:spPr bwMode="auto">
          <a:xfrm>
            <a:off x="219075" y="2628900"/>
            <a:ext cx="2970213" cy="1016000"/>
          </a:xfrm>
          <a:prstGeom prst="rect">
            <a:avLst/>
          </a:prstGeom>
          <a:noFill/>
          <a:ln w="9525">
            <a:noFill/>
            <a:miter lim="800000"/>
            <a:headEnd/>
            <a:tailEnd/>
          </a:ln>
        </p:spPr>
        <p:txBody>
          <a:bodyPr wrap="none">
            <a:spAutoFit/>
          </a:bodyPr>
          <a:lstStyle/>
          <a:p>
            <a:pPr algn="ctr" eaLnBrk="0" hangingPunct="0"/>
            <a:r>
              <a:rPr lang="en-US" sz="2000" b="1" dirty="0"/>
              <a:t>Error is 1 cm </a:t>
            </a:r>
            <a:r>
              <a:rPr lang="en-US" sz="2000" b="1" dirty="0" err="1"/>
              <a:t>Horiz</a:t>
            </a:r>
            <a:r>
              <a:rPr lang="en-US" sz="2000" b="1" dirty="0"/>
              <a:t>.</a:t>
            </a:r>
          </a:p>
          <a:p>
            <a:pPr algn="ctr" eaLnBrk="0" hangingPunct="0"/>
            <a:r>
              <a:rPr lang="en-US" sz="2000" b="1" dirty="0"/>
              <a:t>2cm Vert.,</a:t>
            </a:r>
          </a:p>
          <a:p>
            <a:pPr algn="ctr" eaLnBrk="0" hangingPunct="0"/>
            <a:r>
              <a:rPr lang="en-US" sz="2000" b="1" dirty="0"/>
              <a:t>EVERYWHERE!</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6237</TotalTime>
  <Words>1883</Words>
  <Application>Microsoft Office PowerPoint</Application>
  <PresentationFormat>On-screen Show (4:3)</PresentationFormat>
  <Paragraphs>311</Paragraphs>
  <Slides>41</Slides>
  <Notes>40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Flow</vt:lpstr>
      <vt:lpstr>Clip</vt:lpstr>
      <vt:lpstr>“Why elevation is our salvation from inundation”</vt:lpstr>
      <vt:lpstr>This is what I’m talkin’ ‘bout!</vt:lpstr>
      <vt:lpstr>What is vertical control?</vt:lpstr>
      <vt:lpstr>The Problem(s)</vt:lpstr>
      <vt:lpstr>PowerPoint Presentation</vt:lpstr>
      <vt:lpstr>A system of accurate elevations has been impossible to maintain in LA</vt:lpstr>
      <vt:lpstr>PowerPoint Presentation</vt:lpstr>
      <vt:lpstr>PowerPoint Presentation</vt:lpstr>
      <vt:lpstr>PowerPoint Presentation</vt:lpstr>
      <vt:lpstr>PowerPoint Presentation</vt:lpstr>
      <vt:lpstr>ADCIRC models need real weir elevations to be realistic</vt:lpstr>
      <vt:lpstr>PowerPoint Presentation</vt:lpstr>
      <vt:lpstr>PowerPoint Presentation</vt:lpstr>
      <vt:lpstr>PowerPoint Presentation</vt:lpstr>
      <vt:lpstr>PowerPoint Presentation</vt:lpstr>
      <vt:lpstr>PowerPoint Presentation</vt:lpstr>
      <vt:lpstr>Take-aways</vt:lpstr>
      <vt:lpstr>PowerPoint Presentation</vt:lpstr>
      <vt:lpstr>Enforcement of QA/QC standards  for LiDAR Data—Sampling</vt:lpstr>
      <vt:lpstr>Improvement of QA/QC  standards for LiDAR Data— Sampling Distribution</vt:lpstr>
      <vt:lpstr>PowerPoint Presentation</vt:lpstr>
      <vt:lpstr>PowerPoint Presentation</vt:lpstr>
      <vt:lpstr>PowerPoint Presentation</vt:lpstr>
      <vt:lpstr>FEMA needs to require scientific  handling of statistical outliers</vt:lpstr>
      <vt:lpstr>Storm Surge Modeling  and Topography</vt:lpstr>
      <vt:lpstr>PowerPoint Presentation</vt:lpstr>
      <vt:lpstr>Local biologists show that plants are larger and offer more storm surge protection</vt:lpstr>
      <vt:lpstr>The Public expects FEMA to use accurate and up-to-date data in its creation of DFIRMs</vt:lpstr>
      <vt:lpstr>PowerPoint Presentation</vt:lpstr>
      <vt:lpstr>PowerPoint Presentation</vt:lpstr>
      <vt:lpstr>PowerPoint Presentation</vt:lpstr>
      <vt:lpstr>What is the overall strategy regarding 3-D positioning in LA?</vt:lpstr>
      <vt:lpstr>LSU’s Role in Fixing the Problem</vt:lpstr>
      <vt:lpstr>PowerPoint Presentation</vt:lpstr>
      <vt:lpstr>PowerPoint Presentation</vt:lpstr>
      <vt:lpstr>PowerPoint Presentation</vt:lpstr>
      <vt:lpstr>PowerPoint Presentation</vt:lpstr>
      <vt:lpstr>Conclusions</vt:lpstr>
      <vt:lpstr>Improvements</vt:lpstr>
      <vt:lpstr>Storm surge models used to establish risk are unreliable</vt:lpstr>
      <vt:lpstr>The “Best Available” is a concept of expediency. It is totally inadequate when lives and property are at stake.</vt:lpstr>
    </vt:vector>
  </TitlesOfParts>
  <Company>LSU-COE-DES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"Preparing for Storm Surge and Inundation Effects - Building in Resiliency"</dc:title>
  <dc:creator>Roy K. Dokka</dc:creator>
  <cp:lastModifiedBy>Roy K Dokka</cp:lastModifiedBy>
  <cp:revision>304</cp:revision>
  <dcterms:created xsi:type="dcterms:W3CDTF">2007-01-19T12:42:56Z</dcterms:created>
  <dcterms:modified xsi:type="dcterms:W3CDTF">2010-09-13T12:12:08Z</dcterms:modified>
</cp:coreProperties>
</file>